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9" r:id="rId2"/>
    <p:sldId id="353" r:id="rId3"/>
    <p:sldId id="325" r:id="rId4"/>
    <p:sldId id="326" r:id="rId5"/>
    <p:sldId id="327" r:id="rId6"/>
    <p:sldId id="328" r:id="rId7"/>
    <p:sldId id="329" r:id="rId8"/>
    <p:sldId id="331" r:id="rId9"/>
    <p:sldId id="332" r:id="rId10"/>
    <p:sldId id="333" r:id="rId11"/>
    <p:sldId id="334" r:id="rId12"/>
    <p:sldId id="335" r:id="rId13"/>
    <p:sldId id="337" r:id="rId14"/>
    <p:sldId id="338" r:id="rId15"/>
    <p:sldId id="342" r:id="rId16"/>
    <p:sldId id="343" r:id="rId17"/>
    <p:sldId id="344" r:id="rId18"/>
    <p:sldId id="345" r:id="rId19"/>
    <p:sldId id="347" r:id="rId20"/>
    <p:sldId id="307" r:id="rId21"/>
    <p:sldId id="309" r:id="rId22"/>
    <p:sldId id="311" r:id="rId23"/>
    <p:sldId id="351" r:id="rId24"/>
    <p:sldId id="312" r:id="rId25"/>
    <p:sldId id="313" r:id="rId26"/>
    <p:sldId id="314" r:id="rId27"/>
    <p:sldId id="315" r:id="rId28"/>
    <p:sldId id="316" r:id="rId29"/>
    <p:sldId id="317" r:id="rId30"/>
    <p:sldId id="318" r:id="rId31"/>
    <p:sldId id="321" r:id="rId32"/>
    <p:sldId id="322"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M.%20elaref\Desktop\New%20Microsoft%20Office%20Excel%20Workshee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12"/>
          <c:dPt>
            <c:idx val="0"/>
            <c:bubble3D val="0"/>
            <c:explosion val="0"/>
          </c:dPt>
          <c:val>
            <c:numRef>
              <c:f>Sheet1!$D$7:$E$7</c:f>
              <c:numCache>
                <c:formatCode>General</c:formatCode>
                <c:ptCount val="2"/>
                <c:pt idx="0">
                  <c:v>15</c:v>
                </c:pt>
                <c:pt idx="1">
                  <c:v>85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0.13953</cdr:x>
      <cdr:y>0.55556</cdr:y>
    </cdr:from>
    <cdr:to>
      <cdr:x>0.83721</cdr:x>
      <cdr:y>0.83333</cdr:y>
    </cdr:to>
    <cdr:sp macro="" textlink="">
      <cdr:nvSpPr>
        <cdr:cNvPr id="2" name="Rectangle 1"/>
        <cdr:cNvSpPr/>
      </cdr:nvSpPr>
      <cdr:spPr>
        <a:xfrm xmlns:a="http://schemas.openxmlformats.org/drawingml/2006/main">
          <a:off x="457200" y="1524000"/>
          <a:ext cx="2286000" cy="762000"/>
        </a:xfrm>
        <a:prstGeom xmlns:a="http://schemas.openxmlformats.org/drawingml/2006/main" prst="rect">
          <a:avLst/>
        </a:prstGeom>
        <a:noFill xmlns:a="http://schemas.openxmlformats.org/drawingml/2006/main"/>
        <a:ln xmlns:a="http://schemas.openxmlformats.org/drawingml/2006/main" w="425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ysClr val="window" lastClr="FFFFFF"/>
              </a:solidFill>
              <a:latin typeface="Verdana"/>
            </a:defRPr>
          </a:lvl1pPr>
          <a:lvl2pPr marL="457200" algn="l" defTabSz="914400" rtl="0" eaLnBrk="1" latinLnBrk="0" hangingPunct="1">
            <a:defRPr sz="1800" kern="1200">
              <a:solidFill>
                <a:sysClr val="window" lastClr="FFFFFF"/>
              </a:solidFill>
              <a:latin typeface="Verdana"/>
            </a:defRPr>
          </a:lvl2pPr>
          <a:lvl3pPr marL="914400" algn="l" defTabSz="914400" rtl="0" eaLnBrk="1" latinLnBrk="0" hangingPunct="1">
            <a:defRPr sz="1800" kern="1200">
              <a:solidFill>
                <a:sysClr val="window" lastClr="FFFFFF"/>
              </a:solidFill>
              <a:latin typeface="Verdana"/>
            </a:defRPr>
          </a:lvl3pPr>
          <a:lvl4pPr marL="1371600" algn="l" defTabSz="914400" rtl="0" eaLnBrk="1" latinLnBrk="0" hangingPunct="1">
            <a:defRPr sz="1800" kern="1200">
              <a:solidFill>
                <a:sysClr val="window" lastClr="FFFFFF"/>
              </a:solidFill>
              <a:latin typeface="Verdana"/>
            </a:defRPr>
          </a:lvl4pPr>
          <a:lvl5pPr marL="1828800" algn="l" defTabSz="914400" rtl="0" eaLnBrk="1" latinLnBrk="0" hangingPunct="1">
            <a:defRPr sz="1800" kern="1200">
              <a:solidFill>
                <a:sysClr val="window" lastClr="FFFFFF"/>
              </a:solidFill>
              <a:latin typeface="Verdana"/>
            </a:defRPr>
          </a:lvl5pPr>
          <a:lvl6pPr marL="2286000" algn="l" defTabSz="914400" rtl="0" eaLnBrk="1" latinLnBrk="0" hangingPunct="1">
            <a:defRPr sz="1800" kern="1200">
              <a:solidFill>
                <a:sysClr val="window" lastClr="FFFFFF"/>
              </a:solidFill>
              <a:latin typeface="Verdana"/>
            </a:defRPr>
          </a:lvl6pPr>
          <a:lvl7pPr marL="2743200" algn="l" defTabSz="914400" rtl="0" eaLnBrk="1" latinLnBrk="0" hangingPunct="1">
            <a:defRPr sz="1800" kern="1200">
              <a:solidFill>
                <a:sysClr val="window" lastClr="FFFFFF"/>
              </a:solidFill>
              <a:latin typeface="Verdana"/>
            </a:defRPr>
          </a:lvl7pPr>
          <a:lvl8pPr marL="3200400" algn="l" defTabSz="914400" rtl="0" eaLnBrk="1" latinLnBrk="0" hangingPunct="1">
            <a:defRPr sz="1800" kern="1200">
              <a:solidFill>
                <a:sysClr val="window" lastClr="FFFFFF"/>
              </a:solidFill>
              <a:latin typeface="Verdana"/>
            </a:defRPr>
          </a:lvl8pPr>
          <a:lvl9pPr marL="3657600" algn="l" defTabSz="914400" rtl="0" eaLnBrk="1" latinLnBrk="0" hangingPunct="1">
            <a:defRPr sz="1800" kern="1200">
              <a:solidFill>
                <a:sysClr val="window" lastClr="FFFFFF"/>
              </a:solidFill>
              <a:latin typeface="Verdana"/>
            </a:defRPr>
          </a:lvl9pPr>
        </a:lstStyle>
        <a:p xmlns:a="http://schemas.openxmlformats.org/drawingml/2006/main">
          <a:pPr algn="ctr"/>
          <a:r>
            <a:rPr lang="ar-EG" sz="1200" b="1" dirty="0" smtClean="0">
              <a:solidFill>
                <a:schemeClr val="tx1"/>
              </a:solidFill>
              <a:latin typeface="+mn-lt"/>
            </a:rPr>
            <a:t>85% </a:t>
          </a:r>
        </a:p>
        <a:p xmlns:a="http://schemas.openxmlformats.org/drawingml/2006/main">
          <a:pPr algn="ctr"/>
          <a:endParaRPr lang="ar-EG" sz="900" b="1" dirty="0" smtClean="0">
            <a:solidFill>
              <a:schemeClr val="tx1"/>
            </a:solidFill>
            <a:latin typeface="+mn-lt"/>
          </a:endParaRPr>
        </a:p>
        <a:p xmlns:a="http://schemas.openxmlformats.org/drawingml/2006/main">
          <a:pPr algn="ctr"/>
          <a:r>
            <a:rPr lang="ar-SA" sz="1050" b="1" dirty="0" smtClean="0">
              <a:solidFill>
                <a:schemeClr val="tx1"/>
              </a:solidFill>
              <a:latin typeface="+mn-lt"/>
            </a:rPr>
            <a:t>المناطق الجافة وشبه الجافة</a:t>
          </a:r>
          <a:endParaRPr lang="en-GB" sz="1050" b="1" dirty="0">
            <a:solidFill>
              <a:schemeClr val="tx1"/>
            </a:solidFill>
            <a:latin typeface="+mn-lt"/>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487A3595-3390-4BF3-827D-B246D260BE54}" type="datetimeFigureOut">
              <a:rPr lang="en-US"/>
              <a:pPr>
                <a:defRPr/>
              </a:pPr>
              <a:t>3/25/2020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50820484-CB3D-41A8-94E2-9D650754880D}" type="slidenum">
              <a:rPr lang="en-US"/>
              <a:pPr>
                <a:defRPr/>
              </a:pPr>
              <a:t>‹#›</a:t>
            </a:fld>
            <a:endParaRPr lang="en-US"/>
          </a:p>
        </p:txBody>
      </p:sp>
    </p:spTree>
    <p:extLst>
      <p:ext uri="{BB962C8B-B14F-4D97-AF65-F5344CB8AC3E}">
        <p14:creationId xmlns:p14="http://schemas.microsoft.com/office/powerpoint/2010/main" val="268994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7A8C620-B8C5-45C5-8B7E-F8314F34A79F}" type="datetimeFigureOut">
              <a:rPr lang="en-US"/>
              <a:pPr>
                <a:defRPr/>
              </a:pPr>
              <a:t>3/25/2020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79CAB0B-E275-426A-B828-5EBAAAEDC5F3}" type="slidenum">
              <a:rPr lang="en-US"/>
              <a:pPr>
                <a:defRPr/>
              </a:pPr>
              <a:t>‹#›</a:t>
            </a:fld>
            <a:endParaRPr lang="en-US"/>
          </a:p>
        </p:txBody>
      </p:sp>
    </p:spTree>
    <p:extLst>
      <p:ext uri="{BB962C8B-B14F-4D97-AF65-F5344CB8AC3E}">
        <p14:creationId xmlns:p14="http://schemas.microsoft.com/office/powerpoint/2010/main" val="285710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1F38849-51D0-40A4-9A31-35797D4AC2EE}" type="datetimeFigureOut">
              <a:rPr lang="en-US"/>
              <a:pPr>
                <a:defRPr/>
              </a:pPr>
              <a:t>3/25/2020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52EC260-5CBA-41E6-8326-25D475D03D96}" type="slidenum">
              <a:rPr lang="en-US"/>
              <a:pPr>
                <a:defRPr/>
              </a:pPr>
              <a:t>‹#›</a:t>
            </a:fld>
            <a:endParaRPr lang="en-US"/>
          </a:p>
        </p:txBody>
      </p:sp>
    </p:spTree>
    <p:extLst>
      <p:ext uri="{BB962C8B-B14F-4D97-AF65-F5344CB8AC3E}">
        <p14:creationId xmlns:p14="http://schemas.microsoft.com/office/powerpoint/2010/main" val="386522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46D3635-6B30-4ABF-9333-2A896A2333FC}" type="datetimeFigureOut">
              <a:rPr lang="en-US"/>
              <a:pPr>
                <a:defRPr/>
              </a:pPr>
              <a:t>3/25/2020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ABDE334-BD1E-4B5D-BBAE-4782966E7CA5}" type="slidenum">
              <a:rPr lang="en-US"/>
              <a:pPr>
                <a:defRPr/>
              </a:pPr>
              <a:t>‹#›</a:t>
            </a:fld>
            <a:endParaRPr lang="en-US"/>
          </a:p>
        </p:txBody>
      </p:sp>
    </p:spTree>
    <p:extLst>
      <p:ext uri="{BB962C8B-B14F-4D97-AF65-F5344CB8AC3E}">
        <p14:creationId xmlns:p14="http://schemas.microsoft.com/office/powerpoint/2010/main" val="372032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A919831-EDB0-44CC-94DE-98CF72351958}" type="datetimeFigureOut">
              <a:rPr lang="en-US"/>
              <a:pPr>
                <a:defRPr/>
              </a:pPr>
              <a:t>3/25/2020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6B6A054-4349-4914-94CB-BFF3FFFF740A}" type="slidenum">
              <a:rPr lang="en-US"/>
              <a:pPr>
                <a:defRPr/>
              </a:pPr>
              <a:t>‹#›</a:t>
            </a:fld>
            <a:endParaRPr lang="en-US"/>
          </a:p>
        </p:txBody>
      </p:sp>
    </p:spTree>
    <p:extLst>
      <p:ext uri="{BB962C8B-B14F-4D97-AF65-F5344CB8AC3E}">
        <p14:creationId xmlns:p14="http://schemas.microsoft.com/office/powerpoint/2010/main" val="383355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F0AF29CC-CA8D-403A-9E89-D817A5F1F007}" type="datetimeFigureOut">
              <a:rPr lang="en-US"/>
              <a:pPr>
                <a:defRPr/>
              </a:pPr>
              <a:t>3/25/2020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B3674B4E-2DE8-4914-8FB3-FE1543B66019}" type="slidenum">
              <a:rPr lang="en-US"/>
              <a:pPr>
                <a:defRPr/>
              </a:pPr>
              <a:t>‹#›</a:t>
            </a:fld>
            <a:endParaRPr lang="en-US"/>
          </a:p>
        </p:txBody>
      </p:sp>
    </p:spTree>
    <p:extLst>
      <p:ext uri="{BB962C8B-B14F-4D97-AF65-F5344CB8AC3E}">
        <p14:creationId xmlns:p14="http://schemas.microsoft.com/office/powerpoint/2010/main" val="357718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1A857C02-6B7B-445E-8EED-897AA0C03F27}" type="datetimeFigureOut">
              <a:rPr lang="en-US"/>
              <a:pPr>
                <a:defRPr/>
              </a:pPr>
              <a:t>3/25/2020</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0DAF707F-F149-469E-993E-DD1DBFD31BAA}" type="slidenum">
              <a:rPr lang="en-US"/>
              <a:pPr>
                <a:defRPr/>
              </a:pPr>
              <a:t>‹#›</a:t>
            </a:fld>
            <a:endParaRPr lang="en-US"/>
          </a:p>
        </p:txBody>
      </p:sp>
    </p:spTree>
    <p:extLst>
      <p:ext uri="{BB962C8B-B14F-4D97-AF65-F5344CB8AC3E}">
        <p14:creationId xmlns:p14="http://schemas.microsoft.com/office/powerpoint/2010/main" val="204552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B5D879DF-5D4D-437B-BE61-73855759B939}" type="datetimeFigureOut">
              <a:rPr lang="en-US"/>
              <a:pPr>
                <a:defRPr/>
              </a:pPr>
              <a:t>3/25/2020</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748DDB5-A00A-46C9-82E9-370ED913FE1F}" type="slidenum">
              <a:rPr lang="en-US"/>
              <a:pPr>
                <a:defRPr/>
              </a:pPr>
              <a:t>‹#›</a:t>
            </a:fld>
            <a:endParaRPr lang="en-US"/>
          </a:p>
        </p:txBody>
      </p:sp>
    </p:spTree>
    <p:extLst>
      <p:ext uri="{BB962C8B-B14F-4D97-AF65-F5344CB8AC3E}">
        <p14:creationId xmlns:p14="http://schemas.microsoft.com/office/powerpoint/2010/main" val="262403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fld id="{582CA0E8-3FAA-4E51-B11C-2F71AA92A549}" type="datetimeFigureOut">
              <a:rPr lang="en-US"/>
              <a:pPr>
                <a:defRPr/>
              </a:pPr>
              <a:t>3/25/2020</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2B639B46-D956-41DF-A9AC-B8240EA03342}" type="slidenum">
              <a:rPr lang="en-US"/>
              <a:pPr>
                <a:defRPr/>
              </a:pPr>
              <a:t>‹#›</a:t>
            </a:fld>
            <a:endParaRPr lang="en-US"/>
          </a:p>
        </p:txBody>
      </p:sp>
    </p:spTree>
    <p:extLst>
      <p:ext uri="{BB962C8B-B14F-4D97-AF65-F5344CB8AC3E}">
        <p14:creationId xmlns:p14="http://schemas.microsoft.com/office/powerpoint/2010/main" val="353490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4901D2B3-5B7B-4055-8440-A933242B3B51}" type="datetimeFigureOut">
              <a:rPr lang="en-US"/>
              <a:pPr>
                <a:defRPr/>
              </a:pPr>
              <a:t>3/25/2020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C3DA63A-313D-49F0-AFE8-373A28A93043}" type="slidenum">
              <a:rPr lang="en-US"/>
              <a:pPr>
                <a:defRPr/>
              </a:pPr>
              <a:t>‹#›</a:t>
            </a:fld>
            <a:endParaRPr lang="en-US"/>
          </a:p>
        </p:txBody>
      </p:sp>
    </p:spTree>
    <p:extLst>
      <p:ext uri="{BB962C8B-B14F-4D97-AF65-F5344CB8AC3E}">
        <p14:creationId xmlns:p14="http://schemas.microsoft.com/office/powerpoint/2010/main" val="174105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7767AD7B-B325-4054-89E1-3EB6075A67CE}" type="datetimeFigureOut">
              <a:rPr lang="en-US"/>
              <a:pPr>
                <a:defRPr/>
              </a:pPr>
              <a:t>3/25/2020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24794546-24E4-49C5-936B-389D841ACE98}" type="slidenum">
              <a:rPr lang="en-US"/>
              <a:pPr>
                <a:defRPr/>
              </a:pPr>
              <a:t>‹#›</a:t>
            </a:fld>
            <a:endParaRPr lang="en-US"/>
          </a:p>
        </p:txBody>
      </p:sp>
    </p:spTree>
    <p:extLst>
      <p:ext uri="{BB962C8B-B14F-4D97-AF65-F5344CB8AC3E}">
        <p14:creationId xmlns:p14="http://schemas.microsoft.com/office/powerpoint/2010/main" val="56519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alpha val="94000"/>
              </a:srgbClr>
            </a:gs>
            <a:gs pos="50000">
              <a:srgbClr val="9CB86E"/>
            </a:gs>
            <a:gs pos="100000">
              <a:srgbClr val="156B13"/>
            </a:gs>
          </a:gsLst>
          <a:path path="rect">
            <a:fillToRect l="100000" t="100000"/>
          </a:path>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pitchFamily="34" charset="0"/>
                <a:cs typeface="Arial" pitchFamily="34" charset="0"/>
              </a:defRPr>
            </a:lvl1pPr>
            <a:extLst/>
          </a:lstStyle>
          <a:p>
            <a:pPr>
              <a:defRPr/>
            </a:pPr>
            <a:fld id="{5550733B-5925-4BF9-8C22-5910974F7E1A}" type="datetimeFigureOut">
              <a:rPr lang="en-US"/>
              <a:pPr>
                <a:defRPr/>
              </a:pPr>
              <a:t>3/25/2020</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pitchFamily="34" charset="0"/>
                <a:cs typeface="Arial" pitchFamily="34" charset="0"/>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Arial" pitchFamily="34" charset="0"/>
                <a:cs typeface="Arial" pitchFamily="34" charset="0"/>
              </a:defRPr>
            </a:lvl1pPr>
            <a:extLst/>
          </a:lstStyle>
          <a:p>
            <a:pPr>
              <a:defRPr/>
            </a:pPr>
            <a:fld id="{132FA25E-1BDB-4D83-B6A2-96E23F61E8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79" r:id="rId5"/>
    <p:sldLayoutId id="2147483880" r:id="rId6"/>
    <p:sldLayoutId id="2147483886" r:id="rId7"/>
    <p:sldLayoutId id="2147483881" r:id="rId8"/>
    <p:sldLayoutId id="2147483887" r:id="rId9"/>
    <p:sldLayoutId id="2147483882" r:id="rId10"/>
    <p:sldLayoutId id="2147483883" r:id="rId11"/>
  </p:sldLayoutIdLst>
  <p:txStyles>
    <p:titleStyle>
      <a:lvl1pPr algn="l" rtl="1"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1" eaLnBrk="0" fontAlgn="base" hangingPunct="0">
        <a:spcBef>
          <a:spcPct val="0"/>
        </a:spcBef>
        <a:spcAft>
          <a:spcPct val="0"/>
        </a:spcAft>
        <a:defRPr sz="3600" b="1">
          <a:solidFill>
            <a:srgbClr val="FF8D3E"/>
          </a:solidFill>
          <a:latin typeface="Verdana" pitchFamily="34" charset="0"/>
        </a:defRPr>
      </a:lvl2pPr>
      <a:lvl3pPr algn="l" rtl="1" eaLnBrk="0" fontAlgn="base" hangingPunct="0">
        <a:spcBef>
          <a:spcPct val="0"/>
        </a:spcBef>
        <a:spcAft>
          <a:spcPct val="0"/>
        </a:spcAft>
        <a:defRPr sz="3600" b="1">
          <a:solidFill>
            <a:srgbClr val="FF8D3E"/>
          </a:solidFill>
          <a:latin typeface="Verdana" pitchFamily="34" charset="0"/>
        </a:defRPr>
      </a:lvl3pPr>
      <a:lvl4pPr algn="l" rtl="1" eaLnBrk="0" fontAlgn="base" hangingPunct="0">
        <a:spcBef>
          <a:spcPct val="0"/>
        </a:spcBef>
        <a:spcAft>
          <a:spcPct val="0"/>
        </a:spcAft>
        <a:defRPr sz="3600" b="1">
          <a:solidFill>
            <a:srgbClr val="FF8D3E"/>
          </a:solidFill>
          <a:latin typeface="Verdana" pitchFamily="34" charset="0"/>
        </a:defRPr>
      </a:lvl4pPr>
      <a:lvl5pPr algn="l" rtl="1" eaLnBrk="0" fontAlgn="base" hangingPunct="0">
        <a:spcBef>
          <a:spcPct val="0"/>
        </a:spcBef>
        <a:spcAft>
          <a:spcPct val="0"/>
        </a:spcAft>
        <a:defRPr sz="3600" b="1">
          <a:solidFill>
            <a:srgbClr val="FF8D3E"/>
          </a:solidFill>
          <a:latin typeface="Verdana" pitchFamily="34" charset="0"/>
        </a:defRPr>
      </a:lvl5pPr>
      <a:lvl6pPr marL="457200" algn="l" rtl="1" fontAlgn="base">
        <a:spcBef>
          <a:spcPct val="0"/>
        </a:spcBef>
        <a:spcAft>
          <a:spcPct val="0"/>
        </a:spcAft>
        <a:defRPr sz="3600" b="1">
          <a:solidFill>
            <a:srgbClr val="FF8D3E"/>
          </a:solidFill>
          <a:latin typeface="Verdana" pitchFamily="34" charset="0"/>
        </a:defRPr>
      </a:lvl6pPr>
      <a:lvl7pPr marL="914400" algn="l" rtl="1" fontAlgn="base">
        <a:spcBef>
          <a:spcPct val="0"/>
        </a:spcBef>
        <a:spcAft>
          <a:spcPct val="0"/>
        </a:spcAft>
        <a:defRPr sz="3600" b="1">
          <a:solidFill>
            <a:srgbClr val="FF8D3E"/>
          </a:solidFill>
          <a:latin typeface="Verdana" pitchFamily="34" charset="0"/>
        </a:defRPr>
      </a:lvl7pPr>
      <a:lvl8pPr marL="1371600" algn="l" rtl="1" fontAlgn="base">
        <a:spcBef>
          <a:spcPct val="0"/>
        </a:spcBef>
        <a:spcAft>
          <a:spcPct val="0"/>
        </a:spcAft>
        <a:defRPr sz="3600" b="1">
          <a:solidFill>
            <a:srgbClr val="FF8D3E"/>
          </a:solidFill>
          <a:latin typeface="Verdana" pitchFamily="34" charset="0"/>
        </a:defRPr>
      </a:lvl8pPr>
      <a:lvl9pPr marL="1828800" algn="l" rtl="1" fontAlgn="base">
        <a:spcBef>
          <a:spcPct val="0"/>
        </a:spcBef>
        <a:spcAft>
          <a:spcPct val="0"/>
        </a:spcAft>
        <a:defRPr sz="3600" b="1">
          <a:solidFill>
            <a:srgbClr val="FF8D3E"/>
          </a:solidFill>
          <a:latin typeface="Verdana" pitchFamily="34" charset="0"/>
        </a:defRPr>
      </a:lvl9pPr>
      <a:extLst/>
    </p:titleStyle>
    <p:bodyStyle>
      <a:lvl1pPr marL="265113" indent="-265113" algn="r" rtl="1"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r" rtl="1"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r" rtl="1"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r" rtl="1"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r" rtl="1"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6800" y="2590800"/>
            <a:ext cx="6934200" cy="1905000"/>
          </a:xfrm>
          <a:prstGeom prst="rect">
            <a:avLst/>
          </a:prstGeom>
        </p:spPr>
        <p:txBody>
          <a:bodyPr anchor="b">
            <a:normAutofit fontScale="77500" lnSpcReduction="20000"/>
          </a:bodyPr>
          <a:lstStyle/>
          <a:p>
            <a:pPr algn="ctr" fontAlgn="auto">
              <a:lnSpc>
                <a:spcPct val="150000"/>
              </a:lnSpc>
              <a:spcAft>
                <a:spcPts val="0"/>
              </a:spcAft>
              <a:defRPr/>
            </a:pPr>
            <a:r>
              <a:rPr lang="ar-EG" sz="4100" b="1" dirty="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أساسيات الإنتاج الحيوانى</a:t>
            </a:r>
          </a:p>
          <a:p>
            <a:pPr algn="ctr" fontAlgn="auto">
              <a:lnSpc>
                <a:spcPct val="150000"/>
              </a:lnSpc>
              <a:spcAft>
                <a:spcPts val="0"/>
              </a:spcAft>
              <a:defRPr/>
            </a:pPr>
            <a:r>
              <a:rPr lang="ar-EG" sz="2300" b="1" dirty="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لطلاب المستوى الأول – كلية الزراعة – جامعة </a:t>
            </a:r>
            <a:r>
              <a:rPr lang="ar-EG" sz="2300" b="1" dirty="0" smtClean="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سوهاج</a:t>
            </a:r>
          </a:p>
          <a:p>
            <a:pPr algn="ctr" fontAlgn="auto">
              <a:lnSpc>
                <a:spcPct val="150000"/>
              </a:lnSpc>
              <a:spcAft>
                <a:spcPts val="0"/>
              </a:spcAft>
              <a:defRPr/>
            </a:pPr>
            <a:r>
              <a:rPr lang="ar-EG" sz="2300" b="1" dirty="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المحاضرة </a:t>
            </a:r>
            <a:r>
              <a:rPr lang="ar-EG" sz="2300" b="1" dirty="0" smtClean="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السادسة</a:t>
            </a:r>
          </a:p>
          <a:p>
            <a:pPr algn="ctr" fontAlgn="auto">
              <a:lnSpc>
                <a:spcPct val="150000"/>
              </a:lnSpc>
              <a:spcAft>
                <a:spcPts val="0"/>
              </a:spcAft>
              <a:defRPr/>
            </a:pPr>
            <a:r>
              <a:rPr lang="ar-EG" sz="2300" b="1" dirty="0" smtClean="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a:t>
            </a:r>
            <a:r>
              <a:rPr lang="ar-EG" sz="2300" b="1" dirty="0" smtClean="0">
                <a:solidFill>
                  <a:srgbClr val="FF0000"/>
                </a:solidFill>
                <a:effectLst>
                  <a:outerShdw blurRad="53975" dist="22860" dir="5400000" algn="tl" rotWithShape="0">
                    <a:srgbClr val="000000">
                      <a:alpha val="55000"/>
                    </a:srgbClr>
                  </a:outerShdw>
                </a:effectLst>
                <a:latin typeface="+mj-lt"/>
                <a:ea typeface="+mj-ea"/>
                <a:cs typeface="+mj-cs"/>
              </a:rPr>
              <a:t>المحاضرة </a:t>
            </a:r>
            <a:r>
              <a:rPr lang="ar-EG" sz="2300" b="1" dirty="0">
                <a:solidFill>
                  <a:srgbClr val="FF0000"/>
                </a:solidFill>
                <a:effectLst>
                  <a:outerShdw blurRad="53975" dist="22860" dir="5400000" algn="tl" rotWithShape="0">
                    <a:srgbClr val="000000">
                      <a:alpha val="55000"/>
                    </a:srgbClr>
                  </a:outerShdw>
                </a:effectLst>
                <a:latin typeface="+mj-lt"/>
                <a:ea typeface="+mj-ea"/>
                <a:cs typeface="+mj-cs"/>
              </a:rPr>
              <a:t>الأولى - جزء الإنتاج الحيوانى</a:t>
            </a:r>
            <a:r>
              <a:rPr lang="ar-EG" sz="2300" b="1" dirty="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rPr>
              <a:t>) </a:t>
            </a:r>
            <a:endParaRPr lang="ar-EG" sz="2300" b="1" dirty="0">
              <a:solidFill>
                <a:schemeClr val="tx1">
                  <a:lumMod val="75000"/>
                  <a:lumOff val="25000"/>
                </a:schemeClr>
              </a:solidFill>
              <a:effectLst>
                <a:outerShdw blurRad="53975" dist="22860" dir="5400000" algn="tl" rotWithShape="0">
                  <a:srgbClr val="000000">
                    <a:alpha val="55000"/>
                  </a:srgbClr>
                </a:outerShdw>
              </a:effectLst>
              <a:latin typeface="+mj-lt"/>
              <a:ea typeface="+mj-ea"/>
              <a:cs typeface="+mj-cs"/>
            </a:endParaRPr>
          </a:p>
        </p:txBody>
      </p:sp>
      <p:sp>
        <p:nvSpPr>
          <p:cNvPr id="4" name="Subtitle 2"/>
          <p:cNvSpPr txBox="1">
            <a:spLocks/>
          </p:cNvSpPr>
          <p:nvPr/>
        </p:nvSpPr>
        <p:spPr>
          <a:xfrm>
            <a:off x="722313" y="4648200"/>
            <a:ext cx="7772400" cy="914400"/>
          </a:xfrm>
          <a:prstGeom prst="rect">
            <a:avLst/>
          </a:prstGeom>
        </p:spPr>
        <p:txBody>
          <a:bodyPr>
            <a:normAutofit lnSpcReduction="10000"/>
          </a:bodyPr>
          <a:lstStyle/>
          <a:p>
            <a:pPr marL="265176" indent="-265176" algn="ctr" fontAlgn="auto">
              <a:spcBef>
                <a:spcPts val="250"/>
              </a:spcBef>
              <a:spcAft>
                <a:spcPts val="0"/>
              </a:spcAft>
              <a:buClr>
                <a:schemeClr val="accent1"/>
              </a:buClr>
              <a:buSzPct val="80000"/>
              <a:defRPr/>
            </a:pPr>
            <a:r>
              <a:rPr lang="ar-EG" sz="2800" dirty="0">
                <a:solidFill>
                  <a:schemeClr val="accent4">
                    <a:lumMod val="75000"/>
                  </a:schemeClr>
                </a:solidFill>
                <a:latin typeface="+mn-lt"/>
                <a:cs typeface="+mn-cs"/>
              </a:rPr>
              <a:t>كلية الزراعة – جامعة سوهاج</a:t>
            </a:r>
          </a:p>
          <a:p>
            <a:pPr marL="265176" indent="-265176" algn="ctr" fontAlgn="auto">
              <a:spcBef>
                <a:spcPts val="250"/>
              </a:spcBef>
              <a:spcAft>
                <a:spcPts val="0"/>
              </a:spcAft>
              <a:buClr>
                <a:schemeClr val="accent1"/>
              </a:buClr>
              <a:buSzPct val="80000"/>
              <a:defRPr/>
            </a:pPr>
            <a:r>
              <a:rPr lang="ar-EG" sz="2800" dirty="0">
                <a:solidFill>
                  <a:schemeClr val="accent4">
                    <a:lumMod val="75000"/>
                  </a:schemeClr>
                </a:solidFill>
                <a:latin typeface="+mn-lt"/>
                <a:cs typeface="+mn-cs"/>
              </a:rPr>
              <a:t>2019-2020</a:t>
            </a:r>
            <a:endParaRPr lang="en-US" sz="2800" dirty="0">
              <a:solidFill>
                <a:schemeClr val="accent4">
                  <a:lumMod val="75000"/>
                </a:schemeClr>
              </a:solidFill>
              <a:latin typeface="+mn-lt"/>
              <a:cs typeface="+mn-cs"/>
            </a:endParaRPr>
          </a:p>
        </p:txBody>
      </p:sp>
      <p:sp>
        <p:nvSpPr>
          <p:cNvPr id="614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pic>
        <p:nvPicPr>
          <p:cNvPr id="6" name="Picture 2" descr="C:\Users\M Elaref\Desktop\شعار - نهائى.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507" y="492919"/>
            <a:ext cx="6196012" cy="209788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838200" y="838200"/>
            <a:ext cx="7620000" cy="4800600"/>
          </a:xfrm>
        </p:spPr>
        <p:txBody>
          <a:bodyPr>
            <a:noAutofit/>
          </a:bodyPr>
          <a:lstStyle/>
          <a:p>
            <a:pPr marL="0" indent="360363" algn="just" eaLnBrk="1" fontAlgn="auto" hangingPunct="1">
              <a:lnSpc>
                <a:spcPct val="150000"/>
              </a:lnSpc>
              <a:spcAft>
                <a:spcPts val="0"/>
              </a:spcAft>
              <a:buFont typeface="Wingdings 2" pitchFamily="18" charset="2"/>
              <a:buNone/>
              <a:defRPr/>
            </a:pPr>
            <a:r>
              <a:rPr lang="ar-SA" sz="2000" b="1" dirty="0" smtClean="0">
                <a:latin typeface="Times New Roman" pitchFamily="18" charset="0"/>
                <a:cs typeface="Times New Roman" pitchFamily="18" charset="0"/>
              </a:rPr>
              <a:t>وتعد الماشية أهم الحيوانات الزراعية التى استأنسها الإنسان وذلك فى معظم بلدان العالم، </a:t>
            </a:r>
            <a:r>
              <a:rPr lang="ar-EG" sz="2000" b="1" dirty="0" smtClean="0">
                <a:solidFill>
                  <a:srgbClr val="FF0000"/>
                </a:solidFill>
                <a:latin typeface="Times New Roman" pitchFamily="18" charset="0"/>
                <a:cs typeface="Times New Roman" pitchFamily="18" charset="0"/>
              </a:rPr>
              <a:t>ونجد أن بعض </a:t>
            </a:r>
            <a:r>
              <a:rPr lang="ar-SA" sz="2000" b="1" dirty="0" smtClean="0">
                <a:solidFill>
                  <a:srgbClr val="FF0000"/>
                </a:solidFill>
                <a:latin typeface="Times New Roman" pitchFamily="18" charset="0"/>
                <a:cs typeface="Times New Roman" pitchFamily="18" charset="0"/>
              </a:rPr>
              <a:t>الحيوانات الزراعية </a:t>
            </a:r>
            <a:r>
              <a:rPr lang="ar-EG" sz="2000" b="1" dirty="0" smtClean="0">
                <a:solidFill>
                  <a:srgbClr val="FF0000"/>
                </a:solidFill>
                <a:latin typeface="Times New Roman" pitchFamily="18" charset="0"/>
                <a:cs typeface="Times New Roman" pitchFamily="18" charset="0"/>
              </a:rPr>
              <a:t>تحتل </a:t>
            </a:r>
            <a:r>
              <a:rPr lang="ar-SA" sz="2000" b="1" dirty="0" smtClean="0">
                <a:solidFill>
                  <a:srgbClr val="FF0000"/>
                </a:solidFill>
                <a:latin typeface="Times New Roman" pitchFamily="18" charset="0"/>
                <a:cs typeface="Times New Roman" pitchFamily="18" charset="0"/>
              </a:rPr>
              <a:t>أهمية اقليمية فى بعض البلدان</a:t>
            </a:r>
            <a:r>
              <a:rPr lang="ar-EG" sz="2000" b="1" dirty="0" smtClean="0">
                <a:solidFill>
                  <a:srgbClr val="FF0000"/>
                </a:solidFill>
                <a:latin typeface="Times New Roman" pitchFamily="18" charset="0"/>
                <a:cs typeface="Times New Roman" pitchFamily="18" charset="0"/>
              </a:rPr>
              <a:t> (بمعنى أن سكان أقليم معينة يقبلون على إستهلاك أنواع معينة من الحيوانات الزراعية ومنتجاتها)</a:t>
            </a:r>
            <a:r>
              <a:rPr lang="ar-EG" sz="2000" b="1" dirty="0" smtClean="0">
                <a:latin typeface="Times New Roman" pitchFamily="18" charset="0"/>
                <a:cs typeface="Times New Roman" pitchFamily="18" charset="0"/>
              </a:rPr>
              <a:t>:</a:t>
            </a:r>
          </a:p>
          <a:p>
            <a:pPr marL="449263" indent="-361950" algn="just" eaLnBrk="1" fontAlgn="auto" hangingPunct="1">
              <a:lnSpc>
                <a:spcPct val="150000"/>
              </a:lnSpc>
              <a:spcAft>
                <a:spcPts val="0"/>
              </a:spcAft>
              <a:buClrTx/>
              <a:buFont typeface="Wingdings 2"/>
              <a:buChar char=""/>
              <a:defRPr/>
            </a:pPr>
            <a:r>
              <a:rPr lang="ar-SA" sz="2000" b="1" dirty="0" smtClean="0">
                <a:solidFill>
                  <a:srgbClr val="FF0000"/>
                </a:solidFill>
                <a:latin typeface="Times New Roman" pitchFamily="18" charset="0"/>
                <a:cs typeface="Times New Roman" pitchFamily="18" charset="0"/>
              </a:rPr>
              <a:t>كالخنازير</a:t>
            </a:r>
            <a:r>
              <a:rPr lang="ar-SA" sz="2000" b="1" dirty="0" smtClean="0">
                <a:latin typeface="Times New Roman" pitchFamily="18" charset="0"/>
                <a:cs typeface="Times New Roman" pitchFamily="18" charset="0"/>
              </a:rPr>
              <a:t> فى دول </a:t>
            </a:r>
            <a:r>
              <a:rPr lang="ar-SA" sz="2000" b="1" dirty="0" smtClean="0">
                <a:solidFill>
                  <a:srgbClr val="FF0000"/>
                </a:solidFill>
                <a:latin typeface="Times New Roman" pitchFamily="18" charset="0"/>
                <a:cs typeface="Times New Roman" pitchFamily="18" charset="0"/>
              </a:rPr>
              <a:t>السوق الأوروبية </a:t>
            </a:r>
            <a:r>
              <a:rPr lang="ar-SA" sz="2000" b="1" dirty="0" smtClean="0">
                <a:latin typeface="Times New Roman" pitchFamily="18" charset="0"/>
                <a:cs typeface="Times New Roman" pitchFamily="18" charset="0"/>
              </a:rPr>
              <a:t>(والتى تعتبر الخنازير أول حيوان زراعى بها يليه فى الأهمية الماشية، إذ يبلغ استهلاك دول السوق الأوروبية المشتركة عام 1981 من اللحوم البقرية 6.74 مليون طن، بينما كان الاستهلاك من لحوم الخنازير 9.85 مليون طن)</a:t>
            </a:r>
            <a:r>
              <a:rPr lang="ar-EG" sz="2000" b="1" dirty="0" smtClean="0">
                <a:latin typeface="Times New Roman" pitchFamily="18" charset="0"/>
                <a:cs typeface="Times New Roman" pitchFamily="18" charset="0"/>
              </a:rPr>
              <a:t>.</a:t>
            </a:r>
          </a:p>
          <a:p>
            <a:pPr marL="449263" indent="-361950" algn="just" eaLnBrk="1" fontAlgn="auto" hangingPunct="1">
              <a:lnSpc>
                <a:spcPct val="150000"/>
              </a:lnSpc>
              <a:spcAft>
                <a:spcPts val="0"/>
              </a:spcAft>
              <a:buClrTx/>
              <a:buFont typeface="Wingdings 2"/>
              <a:buChar char=""/>
              <a:defRPr/>
            </a:pPr>
            <a:r>
              <a:rPr lang="ar-SA" sz="2000" b="1" dirty="0" smtClean="0">
                <a:latin typeface="Times New Roman" pitchFamily="18" charset="0"/>
                <a:cs typeface="Times New Roman" pitchFamily="18" charset="0"/>
              </a:rPr>
              <a:t>أو </a:t>
            </a:r>
            <a:r>
              <a:rPr lang="ar-SA" sz="2000" b="1" dirty="0" smtClean="0">
                <a:solidFill>
                  <a:srgbClr val="FF0000"/>
                </a:solidFill>
                <a:latin typeface="Times New Roman" pitchFamily="18" charset="0"/>
                <a:cs typeface="Times New Roman" pitchFamily="18" charset="0"/>
              </a:rPr>
              <a:t>الأغنام والماعز </a:t>
            </a:r>
            <a:r>
              <a:rPr lang="ar-SA" sz="2000" b="1" dirty="0" smtClean="0">
                <a:latin typeface="Times New Roman" pitchFamily="18" charset="0"/>
                <a:cs typeface="Times New Roman" pitchFamily="18" charset="0"/>
              </a:rPr>
              <a:t>كما فى </a:t>
            </a:r>
            <a:r>
              <a:rPr lang="ar-SA" sz="2000" b="1" dirty="0" smtClean="0">
                <a:solidFill>
                  <a:srgbClr val="FF0000"/>
                </a:solidFill>
                <a:latin typeface="Times New Roman" pitchFamily="18" charset="0"/>
                <a:cs typeface="Times New Roman" pitchFamily="18" charset="0"/>
              </a:rPr>
              <a:t>الهند</a:t>
            </a:r>
            <a:r>
              <a:rPr lang="ar-SA" sz="2000" b="1" dirty="0" smtClean="0">
                <a:latin typeface="Times New Roman" pitchFamily="18" charset="0"/>
                <a:cs typeface="Times New Roman" pitchFamily="18" charset="0"/>
              </a:rPr>
              <a:t> لإنتاج اللحوم (بينما الجاموس هو المهم لانتاج اللبن)</a:t>
            </a:r>
            <a:r>
              <a:rPr lang="ar-EG" sz="2000" b="1" dirty="0" smtClean="0">
                <a:latin typeface="Times New Roman" pitchFamily="18" charset="0"/>
                <a:cs typeface="Times New Roman" pitchFamily="18" charset="0"/>
              </a:rPr>
              <a:t>.</a:t>
            </a:r>
          </a:p>
          <a:p>
            <a:pPr marL="449263" indent="-361950" algn="just" eaLnBrk="1" fontAlgn="auto" hangingPunct="1">
              <a:lnSpc>
                <a:spcPct val="150000"/>
              </a:lnSpc>
              <a:spcAft>
                <a:spcPts val="0"/>
              </a:spcAft>
              <a:buClrTx/>
              <a:buFont typeface="Wingdings 2"/>
              <a:buChar char=""/>
              <a:defRPr/>
            </a:pPr>
            <a:r>
              <a:rPr lang="ar-SA" sz="2000" b="1" dirty="0" smtClean="0">
                <a:latin typeface="Times New Roman" pitchFamily="18" charset="0"/>
                <a:cs typeface="Times New Roman" pitchFamily="18" charset="0"/>
              </a:rPr>
              <a:t>أو </a:t>
            </a:r>
            <a:r>
              <a:rPr lang="ar-SA" sz="2000" b="1" dirty="0" smtClean="0">
                <a:solidFill>
                  <a:srgbClr val="FF0000"/>
                </a:solidFill>
                <a:latin typeface="Times New Roman" pitchFamily="18" charset="0"/>
                <a:cs typeface="Times New Roman" pitchFamily="18" charset="0"/>
              </a:rPr>
              <a:t>الجاموس</a:t>
            </a:r>
            <a:r>
              <a:rPr lang="ar-SA" sz="2000" b="1" dirty="0" smtClean="0">
                <a:latin typeface="Times New Roman" pitchFamily="18" charset="0"/>
                <a:cs typeface="Times New Roman" pitchFamily="18" charset="0"/>
              </a:rPr>
              <a:t> كما فى </a:t>
            </a:r>
            <a:r>
              <a:rPr lang="ar-SA" sz="2000" b="1" dirty="0" smtClean="0">
                <a:solidFill>
                  <a:srgbClr val="FF0000"/>
                </a:solidFill>
                <a:latin typeface="Times New Roman" pitchFamily="18" charset="0"/>
                <a:cs typeface="Times New Roman" pitchFamily="18" charset="0"/>
              </a:rPr>
              <a:t>جنوب شرق آسيا </a:t>
            </a:r>
            <a:r>
              <a:rPr lang="ar-EG" sz="2000" b="1" dirty="0" smtClean="0">
                <a:latin typeface="Times New Roman" pitchFamily="18" charset="0"/>
                <a:cs typeface="Times New Roman" pitchFamily="18" charset="0"/>
              </a:rPr>
              <a:t>( مثل </a:t>
            </a:r>
            <a:r>
              <a:rPr lang="ar-SA" sz="2000" b="1" dirty="0" smtClean="0">
                <a:latin typeface="Times New Roman" pitchFamily="18" charset="0"/>
                <a:cs typeface="Times New Roman" pitchFamily="18" charset="0"/>
              </a:rPr>
              <a:t>باكستان والفلبين وتايلاند</a:t>
            </a:r>
            <a:r>
              <a:rPr lang="ar-EG" sz="2000" b="1" dirty="0" smtClean="0">
                <a:latin typeface="Times New Roman" pitchFamily="18" charset="0"/>
                <a:cs typeface="Times New Roman" pitchFamily="18" charset="0"/>
              </a:rPr>
              <a:t>).</a:t>
            </a:r>
          </a:p>
          <a:p>
            <a:pPr marL="449263" indent="-361950" algn="just" eaLnBrk="1" fontAlgn="auto" hangingPunct="1">
              <a:lnSpc>
                <a:spcPct val="150000"/>
              </a:lnSpc>
              <a:spcAft>
                <a:spcPts val="0"/>
              </a:spcAft>
              <a:buClrTx/>
              <a:buFont typeface="Wingdings 2"/>
              <a:buChar char=""/>
              <a:defRPr/>
            </a:pPr>
            <a:r>
              <a:rPr lang="ar-SA" sz="2000" b="1" dirty="0" smtClean="0">
                <a:latin typeface="Times New Roman" pitchFamily="18" charset="0"/>
                <a:cs typeface="Times New Roman" pitchFamily="18" charset="0"/>
              </a:rPr>
              <a:t>أو </a:t>
            </a:r>
            <a:r>
              <a:rPr lang="ar-SA" sz="2000" b="1" dirty="0" smtClean="0">
                <a:solidFill>
                  <a:srgbClr val="FF0000"/>
                </a:solidFill>
                <a:latin typeface="Times New Roman" pitchFamily="18" charset="0"/>
                <a:cs typeface="Times New Roman" pitchFamily="18" charset="0"/>
              </a:rPr>
              <a:t>الجمال</a:t>
            </a:r>
            <a:r>
              <a:rPr lang="ar-SA" sz="2000" b="1" dirty="0" smtClean="0">
                <a:latin typeface="Times New Roman" pitchFamily="18" charset="0"/>
                <a:cs typeface="Times New Roman" pitchFamily="18" charset="0"/>
              </a:rPr>
              <a:t> كما فى </a:t>
            </a:r>
            <a:r>
              <a:rPr lang="ar-SA" sz="2000" b="1" dirty="0" smtClean="0">
                <a:solidFill>
                  <a:srgbClr val="FF0000"/>
                </a:solidFill>
                <a:latin typeface="Times New Roman" pitchFamily="18" charset="0"/>
                <a:cs typeface="Times New Roman" pitchFamily="18" charset="0"/>
              </a:rPr>
              <a:t>الصومال</a:t>
            </a:r>
            <a:r>
              <a:rPr lang="ar-SA" sz="2000" b="1" dirty="0" smtClean="0">
                <a:latin typeface="Times New Roman" pitchFamily="18" charset="0"/>
                <a:cs typeface="Times New Roman" pitchFamily="18" charset="0"/>
              </a:rPr>
              <a:t>.</a:t>
            </a:r>
            <a:endParaRPr lang="ar-EG" sz="2000" b="1" dirty="0" smtClean="0">
              <a:latin typeface="Times New Roman" pitchFamily="18" charset="0"/>
              <a:cs typeface="Times New Roman" pitchFamily="18" charset="0"/>
            </a:endParaRPr>
          </a:p>
        </p:txBody>
      </p:sp>
      <p:sp>
        <p:nvSpPr>
          <p:cNvPr id="15363"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5364"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838200" y="838200"/>
            <a:ext cx="7620000" cy="4800600"/>
          </a:xfrm>
        </p:spPr>
        <p:txBody>
          <a:bodyPr>
            <a:normAutofit lnSpcReduction="10000"/>
          </a:bodyPr>
          <a:lstStyle/>
          <a:p>
            <a:pPr marL="265176" indent="-265176" algn="ctr" eaLnBrk="1" fontAlgn="auto" hangingPunct="1">
              <a:spcAft>
                <a:spcPts val="0"/>
              </a:spcAft>
              <a:buFont typeface="Wingdings 2" pitchFamily="18" charset="2"/>
              <a:buNone/>
              <a:defRPr/>
            </a:pPr>
            <a:r>
              <a:rPr lang="ar-SA" sz="2000" b="1" smtClean="0"/>
              <a:t>التنوع الوراثى لحيوانات المزرعة</a:t>
            </a:r>
            <a:endParaRPr lang="en-GB" sz="2000" smtClean="0"/>
          </a:p>
          <a:p>
            <a:pPr marL="265176" indent="-265176" algn="ctr" eaLnBrk="1" fontAlgn="auto" hangingPunct="1">
              <a:spcAft>
                <a:spcPts val="0"/>
              </a:spcAft>
              <a:buFont typeface="Wingdings 2" pitchFamily="18" charset="2"/>
              <a:buNone/>
              <a:defRPr/>
            </a:pPr>
            <a:r>
              <a:rPr lang="ar-SA" sz="2000" smtClean="0"/>
              <a:t> </a:t>
            </a:r>
            <a:r>
              <a:rPr lang="en-US" sz="2000" b="1" smtClean="0"/>
              <a:t>Farm Animal Genetic Diversity</a:t>
            </a:r>
            <a:r>
              <a:rPr lang="ar-SA" sz="2000" smtClean="0"/>
              <a:t> </a:t>
            </a:r>
            <a:endParaRPr lang="ar-EG" sz="2000" smtClean="0"/>
          </a:p>
          <a:p>
            <a:pPr marL="265176" indent="-265176" algn="ctr" eaLnBrk="1" fontAlgn="auto" hangingPunct="1">
              <a:spcAft>
                <a:spcPts val="0"/>
              </a:spcAft>
              <a:buFont typeface="Wingdings 2" pitchFamily="18" charset="2"/>
              <a:buNone/>
              <a:defRPr/>
            </a:pPr>
            <a:endParaRPr lang="ar-EG" sz="1200" smtClean="0"/>
          </a:p>
          <a:p>
            <a:pPr marL="265176" indent="-265176" algn="just" eaLnBrk="1" fontAlgn="auto" hangingPunct="1">
              <a:lnSpc>
                <a:spcPct val="125000"/>
              </a:lnSpc>
              <a:spcAft>
                <a:spcPts val="0"/>
              </a:spcAft>
              <a:buClrTx/>
              <a:buFont typeface="Wingdings 2"/>
              <a:buChar char=""/>
              <a:defRPr/>
            </a:pPr>
            <a:r>
              <a:rPr lang="ar-SA" sz="2000" smtClean="0">
                <a:latin typeface="Times New Roman" pitchFamily="18" charset="0"/>
                <a:cs typeface="Times New Roman" pitchFamily="18" charset="0"/>
              </a:rPr>
              <a:t>رغم أن الإنسان بدأ فى عملية الاستئناس أو استعمال النباتات والحيوانات البرية منذ حوالى 1</a:t>
            </a:r>
            <a:r>
              <a:rPr lang="ar-EG" sz="2000" smtClean="0">
                <a:latin typeface="Times New Roman" pitchFamily="18" charset="0"/>
                <a:cs typeface="Times New Roman" pitchFamily="18" charset="0"/>
              </a:rPr>
              <a:t>0</a:t>
            </a:r>
            <a:r>
              <a:rPr lang="ar-SA" sz="2000" smtClean="0">
                <a:latin typeface="Times New Roman" pitchFamily="18" charset="0"/>
                <a:cs typeface="Times New Roman" pitchFamily="18" charset="0"/>
              </a:rPr>
              <a:t>000 سنة على الأقل. ومع ذلك فقد استفاد فقط من </a:t>
            </a:r>
            <a:r>
              <a:rPr lang="ar-SA" sz="2000" smtClean="0">
                <a:solidFill>
                  <a:srgbClr val="FF0000"/>
                </a:solidFill>
                <a:latin typeface="Times New Roman" pitchFamily="18" charset="0"/>
                <a:cs typeface="Times New Roman" pitchFamily="18" charset="0"/>
              </a:rPr>
              <a:t>القليل جدا</a:t>
            </a:r>
            <a:r>
              <a:rPr lang="ar-SA" sz="2000" smtClean="0">
                <a:latin typeface="Times New Roman" pitchFamily="18" charset="0"/>
                <a:cs typeface="Times New Roman" pitchFamily="18" charset="0"/>
              </a:rPr>
              <a:t> من مجمل ما يحتويه كوكب الأرض من </a:t>
            </a:r>
            <a:r>
              <a:rPr lang="ar-SA" sz="2000" smtClean="0">
                <a:solidFill>
                  <a:srgbClr val="FF0000"/>
                </a:solidFill>
                <a:latin typeface="Times New Roman" pitchFamily="18" charset="0"/>
                <a:cs typeface="Times New Roman" pitchFamily="18" charset="0"/>
              </a:rPr>
              <a:t>المصادر الوراثية الحيوانية المتنوعه</a:t>
            </a:r>
            <a:r>
              <a:rPr lang="ar-SA" sz="2000" smtClean="0">
                <a:latin typeface="Times New Roman" pitchFamily="18" charset="0"/>
                <a:cs typeface="Times New Roman" pitchFamily="18" charset="0"/>
              </a:rPr>
              <a:t>.</a:t>
            </a:r>
            <a:endParaRPr lang="en-GB" sz="2000" smtClean="0">
              <a:latin typeface="Times New Roman" pitchFamily="18" charset="0"/>
              <a:cs typeface="Times New Roman" pitchFamily="18" charset="0"/>
            </a:endParaRPr>
          </a:p>
          <a:p>
            <a:pPr marL="265176" indent="-265176" algn="just" eaLnBrk="1" fontAlgn="auto" hangingPunct="1">
              <a:lnSpc>
                <a:spcPct val="125000"/>
              </a:lnSpc>
              <a:spcAft>
                <a:spcPts val="0"/>
              </a:spcAft>
              <a:buClrTx/>
              <a:buFont typeface="Wingdings 2"/>
              <a:buChar char=""/>
              <a:defRPr/>
            </a:pPr>
            <a:r>
              <a:rPr lang="ar-SA" sz="2000" smtClean="0">
                <a:latin typeface="Times New Roman" pitchFamily="18" charset="0"/>
                <a:cs typeface="Times New Roman" pitchFamily="18" charset="0"/>
              </a:rPr>
              <a:t>رغم وجود أكثر من </a:t>
            </a:r>
            <a:r>
              <a:rPr lang="ar-SA" sz="2000" smtClean="0">
                <a:solidFill>
                  <a:srgbClr val="FF0000"/>
                </a:solidFill>
                <a:latin typeface="Times New Roman" pitchFamily="18" charset="0"/>
                <a:cs typeface="Times New Roman" pitchFamily="18" charset="0"/>
              </a:rPr>
              <a:t>خمسون ألفاً </a:t>
            </a:r>
            <a:r>
              <a:rPr lang="ar-SA" sz="2000" smtClean="0">
                <a:latin typeface="Times New Roman" pitchFamily="18" charset="0"/>
                <a:cs typeface="Times New Roman" pitchFamily="18" charset="0"/>
              </a:rPr>
              <a:t>من أنواع الثدييات </a:t>
            </a:r>
            <a:r>
              <a:rPr lang="en-US" sz="2000" b="1" smtClean="0">
                <a:latin typeface="Times New Roman" pitchFamily="18" charset="0"/>
                <a:cs typeface="Times New Roman" pitchFamily="18" charset="0"/>
              </a:rPr>
              <a:t>Mammalian</a:t>
            </a:r>
            <a:r>
              <a:rPr lang="ar-SA" sz="2000" smtClean="0">
                <a:latin typeface="Times New Roman" pitchFamily="18" charset="0"/>
                <a:cs typeface="Times New Roman" pitchFamily="18" charset="0"/>
              </a:rPr>
              <a:t> والطيور </a:t>
            </a:r>
            <a:r>
              <a:rPr lang="en-US" sz="2000" b="1" smtClean="0">
                <a:latin typeface="Times New Roman" pitchFamily="18" charset="0"/>
                <a:cs typeface="Times New Roman" pitchFamily="18" charset="0"/>
              </a:rPr>
              <a:t>Avian</a:t>
            </a:r>
            <a:r>
              <a:rPr lang="ar-SA" sz="2000" smtClean="0">
                <a:latin typeface="Times New Roman" pitchFamily="18" charset="0"/>
                <a:cs typeface="Times New Roman" pitchFamily="18" charset="0"/>
              </a:rPr>
              <a:t> معروفة فى العالم، إلا أنه </a:t>
            </a:r>
            <a:r>
              <a:rPr lang="ar-SA" sz="2000" smtClean="0">
                <a:solidFill>
                  <a:srgbClr val="FF0000"/>
                </a:solidFill>
                <a:latin typeface="Times New Roman" pitchFamily="18" charset="0"/>
                <a:cs typeface="Times New Roman" pitchFamily="18" charset="0"/>
              </a:rPr>
              <a:t>أقل من 30 نوع </a:t>
            </a:r>
            <a:r>
              <a:rPr lang="en-US" sz="2000" b="1" smtClean="0">
                <a:latin typeface="Times New Roman" pitchFamily="18" charset="0"/>
                <a:cs typeface="Times New Roman" pitchFamily="18" charset="0"/>
              </a:rPr>
              <a:t>species</a:t>
            </a:r>
            <a:r>
              <a:rPr lang="ar-SA" sz="2000" smtClean="0">
                <a:latin typeface="Times New Roman" pitchFamily="18" charset="0"/>
                <a:cs typeface="Times New Roman" pitchFamily="18" charset="0"/>
              </a:rPr>
              <a:t> منهم فقط </a:t>
            </a:r>
            <a:r>
              <a:rPr lang="ar-SA" sz="2000" smtClean="0">
                <a:solidFill>
                  <a:srgbClr val="FF0000"/>
                </a:solidFill>
                <a:latin typeface="Times New Roman" pitchFamily="18" charset="0"/>
                <a:cs typeface="Times New Roman" pitchFamily="18" charset="0"/>
              </a:rPr>
              <a:t>استخدموا فعلاً فى الزراعة</a:t>
            </a:r>
            <a:r>
              <a:rPr lang="ar-SA" sz="2000" smtClean="0">
                <a:latin typeface="Times New Roman" pitchFamily="18" charset="0"/>
                <a:cs typeface="Times New Roman" pitchFamily="18" charset="0"/>
              </a:rPr>
              <a:t>، و</a:t>
            </a:r>
            <a:r>
              <a:rPr lang="ar-SA" sz="2000" smtClean="0">
                <a:solidFill>
                  <a:srgbClr val="FF0000"/>
                </a:solidFill>
                <a:latin typeface="Times New Roman" pitchFamily="18" charset="0"/>
                <a:cs typeface="Times New Roman" pitchFamily="18" charset="0"/>
              </a:rPr>
              <a:t>أقل من 14 نوع </a:t>
            </a:r>
            <a:r>
              <a:rPr lang="ar-SA" sz="2000" smtClean="0">
                <a:latin typeface="Times New Roman" pitchFamily="18" charset="0"/>
                <a:cs typeface="Times New Roman" pitchFamily="18" charset="0"/>
              </a:rPr>
              <a:t>منهم يمثلون أكثر من </a:t>
            </a:r>
            <a:r>
              <a:rPr lang="ar-SA" sz="2000" smtClean="0">
                <a:solidFill>
                  <a:srgbClr val="FF0000"/>
                </a:solidFill>
                <a:latin typeface="Times New Roman" pitchFamily="18" charset="0"/>
                <a:cs typeface="Times New Roman" pitchFamily="18" charset="0"/>
              </a:rPr>
              <a:t>90% من مجمل الثروة الحيوانية فى العالم</a:t>
            </a:r>
            <a:r>
              <a:rPr lang="ar-SA" sz="2000" smtClean="0">
                <a:latin typeface="Times New Roman" pitchFamily="18" charset="0"/>
                <a:cs typeface="Times New Roman" pitchFamily="18" charset="0"/>
              </a:rPr>
              <a:t>.</a:t>
            </a:r>
            <a:endParaRPr lang="en-GB" sz="2000" smtClean="0">
              <a:latin typeface="Times New Roman" pitchFamily="18" charset="0"/>
              <a:cs typeface="Times New Roman" pitchFamily="18" charset="0"/>
            </a:endParaRPr>
          </a:p>
          <a:p>
            <a:pPr marL="265176" indent="-265176" algn="just" eaLnBrk="1" fontAlgn="auto" hangingPunct="1">
              <a:lnSpc>
                <a:spcPct val="125000"/>
              </a:lnSpc>
              <a:spcAft>
                <a:spcPts val="0"/>
              </a:spcAft>
              <a:buClrTx/>
              <a:buFont typeface="Wingdings 2"/>
              <a:buChar char=""/>
              <a:defRPr/>
            </a:pPr>
            <a:r>
              <a:rPr lang="ar-SA" sz="2000" smtClean="0">
                <a:latin typeface="Times New Roman" pitchFamily="18" charset="0"/>
                <a:cs typeface="Times New Roman" pitchFamily="18" charset="0"/>
              </a:rPr>
              <a:t>ومع ذلك فإن التنوع الوراثى </a:t>
            </a:r>
            <a:r>
              <a:rPr lang="en-US" sz="2000" b="1" smtClean="0">
                <a:latin typeface="Times New Roman" pitchFamily="18" charset="0"/>
                <a:cs typeface="Times New Roman" pitchFamily="18" charset="0"/>
              </a:rPr>
              <a:t>genetic diversity</a:t>
            </a:r>
            <a:r>
              <a:rPr lang="ar-SA" sz="2000" smtClean="0">
                <a:latin typeface="Times New Roman" pitchFamily="18" charset="0"/>
                <a:cs typeface="Times New Roman" pitchFamily="18" charset="0"/>
              </a:rPr>
              <a:t> للأنواع المستأنسة قد أستخدم بشكل مؤثر جداً،  حيث أنه فى عديد من البلدان، قام المزارعون ومربو الحيوان بانتخاب الحيوانات لتشكيلة متنوعة من الخصائص والمميزات الإنتاجية، </a:t>
            </a:r>
            <a:r>
              <a:rPr lang="ar-SA" sz="2000" smtClean="0">
                <a:solidFill>
                  <a:srgbClr val="FF0000"/>
                </a:solidFill>
                <a:latin typeface="Times New Roman" pitchFamily="18" charset="0"/>
                <a:cs typeface="Times New Roman" pitchFamily="18" charset="0"/>
              </a:rPr>
              <a:t>نتج عنها اليوم وجود ما يقرب من 4500</a:t>
            </a:r>
            <a:r>
              <a:rPr lang="en-US" sz="2000" b="1" smtClean="0">
                <a:solidFill>
                  <a:srgbClr val="FF0000"/>
                </a:solidFill>
                <a:latin typeface="Times New Roman" pitchFamily="18" charset="0"/>
                <a:cs typeface="Times New Roman" pitchFamily="18" charset="0"/>
              </a:rPr>
              <a:t>–</a:t>
            </a:r>
            <a:r>
              <a:rPr lang="ar-SA" sz="2000" smtClean="0">
                <a:solidFill>
                  <a:srgbClr val="FF0000"/>
                </a:solidFill>
                <a:latin typeface="Times New Roman" pitchFamily="18" charset="0"/>
                <a:cs typeface="Times New Roman" pitchFamily="18" charset="0"/>
              </a:rPr>
              <a:t> 5000 سلالة </a:t>
            </a:r>
            <a:r>
              <a:rPr lang="en-US" sz="2000" b="1" smtClean="0">
                <a:solidFill>
                  <a:srgbClr val="FF0000"/>
                </a:solidFill>
                <a:latin typeface="Times New Roman" pitchFamily="18" charset="0"/>
                <a:cs typeface="Times New Roman" pitchFamily="18" charset="0"/>
              </a:rPr>
              <a:t>Breed</a:t>
            </a:r>
            <a:r>
              <a:rPr lang="ar-SA" sz="2000" smtClean="0">
                <a:latin typeface="Times New Roman" pitchFamily="18" charset="0"/>
                <a:cs typeface="Times New Roman" pitchFamily="18" charset="0"/>
              </a:rPr>
              <a:t>.</a:t>
            </a:r>
            <a:endParaRPr lang="en-GB" sz="2000" smtClean="0">
              <a:latin typeface="Times New Roman" pitchFamily="18" charset="0"/>
              <a:cs typeface="Times New Roman" pitchFamily="18" charset="0"/>
            </a:endParaRPr>
          </a:p>
        </p:txBody>
      </p:sp>
      <p:sp>
        <p:nvSpPr>
          <p:cNvPr id="16387"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6388"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762000"/>
            <a:ext cx="7924800" cy="5105400"/>
          </a:xfrm>
        </p:spPr>
        <p:txBody>
          <a:bodyPr>
            <a:noAutofit/>
          </a:bodyPr>
          <a:lstStyle/>
          <a:p>
            <a:pPr marL="265176" indent="-265176" algn="just" eaLnBrk="1" fontAlgn="auto" hangingPunct="1">
              <a:lnSpc>
                <a:spcPct val="125000"/>
              </a:lnSpc>
              <a:spcAft>
                <a:spcPts val="0"/>
              </a:spcAft>
              <a:buClrTx/>
              <a:buFont typeface="Wingdings 2"/>
              <a:buChar char=""/>
              <a:defRPr/>
            </a:pPr>
            <a:r>
              <a:rPr lang="ar-SA" sz="2000" b="1" dirty="0" smtClean="0">
                <a:latin typeface="Times New Roman" pitchFamily="18" charset="0"/>
                <a:cs typeface="Times New Roman" pitchFamily="18" charset="0"/>
              </a:rPr>
              <a:t>ويمثل تسعة أنواع من الأربعة عشر نوعاً الأهم فى العالم (</a:t>
            </a:r>
            <a:r>
              <a:rPr lang="ar-SA" sz="2000" b="1" dirty="0" smtClean="0">
                <a:solidFill>
                  <a:srgbClr val="FF0000"/>
                </a:solidFill>
                <a:latin typeface="Times New Roman" pitchFamily="18" charset="0"/>
                <a:cs typeface="Times New Roman" pitchFamily="18" charset="0"/>
              </a:rPr>
              <a:t>الأبقار، الخيول، الحمير، الخنازير، الأغنام، الجاموس، الماعز، الدجاج </a:t>
            </a:r>
            <a:r>
              <a:rPr lang="ar-EG" sz="2000" b="1" dirty="0" smtClean="0">
                <a:solidFill>
                  <a:srgbClr val="FF0000"/>
                </a:solidFill>
                <a:latin typeface="Times New Roman" pitchFamily="18" charset="0"/>
                <a:cs typeface="Times New Roman" pitchFamily="18" charset="0"/>
              </a:rPr>
              <a:t>، </a:t>
            </a:r>
            <a:r>
              <a:rPr lang="ar-SA" sz="2000" b="1" dirty="0" smtClean="0">
                <a:solidFill>
                  <a:srgbClr val="FF0000"/>
                </a:solidFill>
                <a:latin typeface="Times New Roman" pitchFamily="18" charset="0"/>
                <a:cs typeface="Times New Roman" pitchFamily="18" charset="0"/>
              </a:rPr>
              <a:t>البط</a:t>
            </a:r>
            <a:r>
              <a:rPr lang="ar-SA" sz="2000" b="1" dirty="0" smtClean="0">
                <a:latin typeface="Times New Roman" pitchFamily="18" charset="0"/>
                <a:cs typeface="Times New Roman" pitchFamily="18" charset="0"/>
              </a:rPr>
              <a:t>) نحو </a:t>
            </a:r>
            <a:r>
              <a:rPr lang="ar-SA" sz="2000" b="1" dirty="0" smtClean="0">
                <a:solidFill>
                  <a:srgbClr val="FF0000"/>
                </a:solidFill>
                <a:latin typeface="Times New Roman" pitchFamily="18" charset="0"/>
                <a:cs typeface="Times New Roman" pitchFamily="18" charset="0"/>
              </a:rPr>
              <a:t>4000</a:t>
            </a:r>
            <a:r>
              <a:rPr lang="ar-SA" sz="2000" b="1" dirty="0" smtClean="0">
                <a:latin typeface="Times New Roman" pitchFamily="18" charset="0"/>
                <a:cs typeface="Times New Roman" pitchFamily="18" charset="0"/>
              </a:rPr>
              <a:t> </a:t>
            </a:r>
            <a:r>
              <a:rPr lang="ar-SA" sz="2000" b="1" dirty="0" smtClean="0">
                <a:solidFill>
                  <a:srgbClr val="FF0000"/>
                </a:solidFill>
                <a:latin typeface="Times New Roman" pitchFamily="18" charset="0"/>
                <a:cs typeface="Times New Roman" pitchFamily="18" charset="0"/>
              </a:rPr>
              <a:t>سلالة</a:t>
            </a:r>
            <a:r>
              <a:rPr lang="ar-SA" sz="2000" b="1" dirty="0" smtClean="0">
                <a:latin typeface="Times New Roman" pitchFamily="18" charset="0"/>
                <a:cs typeface="Times New Roman" pitchFamily="18" charset="0"/>
              </a:rPr>
              <a:t> منتشرة فى جميع أنحاء العالم.</a:t>
            </a:r>
            <a:endParaRPr lang="ar-EG" sz="2000" b="1" dirty="0" smtClean="0">
              <a:latin typeface="Times New Roman" pitchFamily="18" charset="0"/>
              <a:cs typeface="Times New Roman" pitchFamily="18" charset="0"/>
            </a:endParaRPr>
          </a:p>
          <a:p>
            <a:pPr marL="0" indent="0" algn="just" eaLnBrk="1" fontAlgn="auto" hangingPunct="1">
              <a:lnSpc>
                <a:spcPct val="125000"/>
              </a:lnSpc>
              <a:spcAft>
                <a:spcPts val="0"/>
              </a:spcAft>
              <a:buClrTx/>
              <a:buFont typeface="Wingdings 2" pitchFamily="18" charset="2"/>
              <a:buNone/>
              <a:defRPr/>
            </a:pPr>
            <a:endParaRPr lang="en-GB" sz="300" b="1" dirty="0" smtClean="0">
              <a:latin typeface="Times New Roman" pitchFamily="18" charset="0"/>
              <a:cs typeface="Times New Roman" pitchFamily="18" charset="0"/>
            </a:endParaRPr>
          </a:p>
          <a:p>
            <a:pPr marL="265176" indent="-265176" algn="just" eaLnBrk="1" fontAlgn="auto" hangingPunct="1">
              <a:spcAft>
                <a:spcPts val="0"/>
              </a:spcAft>
              <a:buClrTx/>
              <a:buFont typeface="Wingdings 2"/>
              <a:buChar char=""/>
              <a:defRPr/>
            </a:pPr>
            <a:r>
              <a:rPr lang="ar-SA" b="1" dirty="0" smtClean="0">
                <a:solidFill>
                  <a:srgbClr val="FF0000"/>
                </a:solidFill>
                <a:latin typeface="Times New Roman" pitchFamily="18" charset="0"/>
                <a:cs typeface="Times New Roman" pitchFamily="18" charset="0"/>
              </a:rPr>
              <a:t>السلالة   </a:t>
            </a:r>
            <a:r>
              <a:rPr lang="en-US" dirty="0" smtClean="0">
                <a:solidFill>
                  <a:srgbClr val="FF0000"/>
                </a:solidFill>
                <a:latin typeface="Times New Roman" pitchFamily="18" charset="0"/>
                <a:cs typeface="Times New Roman" pitchFamily="18" charset="0"/>
              </a:rPr>
              <a:t>Breed</a:t>
            </a:r>
            <a:r>
              <a:rPr lang="ar-SA" b="1" dirty="0" smtClean="0">
                <a:solidFill>
                  <a:srgbClr val="FF0000"/>
                </a:solidFill>
                <a:latin typeface="Times New Roman" pitchFamily="18" charset="0"/>
                <a:cs typeface="Times New Roman" pitchFamily="18" charset="0"/>
              </a:rPr>
              <a:t>:</a:t>
            </a:r>
            <a:endParaRPr lang="en-GB" dirty="0" smtClean="0">
              <a:solidFill>
                <a:srgbClr val="FF0000"/>
              </a:solidFill>
              <a:latin typeface="Times New Roman" pitchFamily="18" charset="0"/>
              <a:cs typeface="Times New Roman" pitchFamily="18" charset="0"/>
            </a:endParaRPr>
          </a:p>
          <a:p>
            <a:pPr marL="265176" indent="-3175" algn="just" eaLnBrk="1" fontAlgn="auto" hangingPunct="1">
              <a:spcAft>
                <a:spcPts val="0"/>
              </a:spcAft>
              <a:buFont typeface="Wingdings 2" pitchFamily="18" charset="2"/>
              <a:buNone/>
              <a:defRPr/>
            </a:pPr>
            <a:r>
              <a:rPr lang="ar-SA" sz="1800" b="1" dirty="0" smtClean="0">
                <a:latin typeface="Times New Roman" pitchFamily="18" charset="0"/>
                <a:cs typeface="Times New Roman" pitchFamily="18" charset="0"/>
              </a:rPr>
              <a:t>تعرف بأنها </a:t>
            </a:r>
            <a:r>
              <a:rPr lang="ar-SA" sz="1800" b="1" u="sng" dirty="0" smtClean="0">
                <a:latin typeface="Times New Roman" pitchFamily="18" charset="0"/>
                <a:cs typeface="Times New Roman" pitchFamily="18" charset="0"/>
              </a:rPr>
              <a:t>مجموعة محددة من الحيوانات أو الطيور المستأنسة ذات خصائص شكلية مميزة ومعروفة بحيث يمكن تمييزها بالعين (بالرؤية) وفصلها عن مجموعات أخرى مماثلة تابعة لنفس النوع</a:t>
            </a:r>
            <a:r>
              <a:rPr lang="ar-SA" sz="1800" b="1" dirty="0" smtClean="0">
                <a:latin typeface="Times New Roman" pitchFamily="18" charset="0"/>
                <a:cs typeface="Times New Roman" pitchFamily="18" charset="0"/>
              </a:rPr>
              <a:t>.</a:t>
            </a:r>
            <a:endParaRPr lang="ar-EG" sz="1800" b="1" dirty="0" smtClean="0">
              <a:latin typeface="Times New Roman" pitchFamily="18" charset="0"/>
              <a:cs typeface="Times New Roman" pitchFamily="18" charset="0"/>
            </a:endParaRPr>
          </a:p>
          <a:p>
            <a:pPr marL="265176" indent="-3175" algn="just" eaLnBrk="1" fontAlgn="auto" hangingPunct="1">
              <a:spcAft>
                <a:spcPts val="0"/>
              </a:spcAft>
              <a:buFont typeface="Wingdings 2" pitchFamily="18" charset="2"/>
              <a:buNone/>
              <a:defRPr/>
            </a:pPr>
            <a:r>
              <a:rPr lang="ar-SA" sz="1800" b="1" dirty="0" smtClean="0">
                <a:latin typeface="Times New Roman" pitchFamily="18" charset="0"/>
                <a:cs typeface="Times New Roman" pitchFamily="18" charset="0"/>
              </a:rPr>
              <a:t>أو قد تكون مجموعة من الحيوانات أو الطيور المستأنسة </a:t>
            </a:r>
            <a:r>
              <a:rPr lang="ar-SA" sz="1800" b="1" u="sng" dirty="0" smtClean="0">
                <a:latin typeface="Times New Roman" pitchFamily="18" charset="0"/>
                <a:cs typeface="Times New Roman" pitchFamily="18" charset="0"/>
              </a:rPr>
              <a:t>التى فصلت جغرافيا أو ثقافيا عن المجموعات المشابهة لها فى المظهر الخارجى</a:t>
            </a:r>
            <a:r>
              <a:rPr lang="ar-SA" sz="1800" b="1" dirty="0" smtClean="0">
                <a:latin typeface="Times New Roman" pitchFamily="18" charset="0"/>
                <a:cs typeface="Times New Roman" pitchFamily="18" charset="0"/>
              </a:rPr>
              <a:t> وأدى ذلك إلى القبول بأنها أصبحت غير متماثلة مع شبيهاتها.</a:t>
            </a:r>
            <a:endParaRPr lang="en-GB" sz="1800" b="1" dirty="0" smtClean="0">
              <a:latin typeface="Times New Roman" pitchFamily="18" charset="0"/>
              <a:cs typeface="Times New Roman" pitchFamily="18" charset="0"/>
            </a:endParaRPr>
          </a:p>
        </p:txBody>
      </p:sp>
      <p:sp>
        <p:nvSpPr>
          <p:cNvPr id="17411"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7412"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pic>
        <p:nvPicPr>
          <p:cNvPr id="18437" name="Picture 5" descr="120707-23-Ridgefield-Dundee-Porte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7364" y="3846286"/>
            <a:ext cx="2106836" cy="15124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yui_3_5_1_5_1394756386909_572" descr="Guernsey_c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3672" y="3810000"/>
            <a:ext cx="2117328" cy="15124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Rectangle 1"/>
          <p:cNvSpPr>
            <a:spLocks noChangeArrowheads="1"/>
          </p:cNvSpPr>
          <p:nvPr/>
        </p:nvSpPr>
        <p:spPr bwMode="auto">
          <a:xfrm>
            <a:off x="1266825" y="5348288"/>
            <a:ext cx="16081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65113" indent="-3175" algn="just">
              <a:buFont typeface="Wingdings 2" pitchFamily="18" charset="2"/>
              <a:buNone/>
            </a:pPr>
            <a:r>
              <a:rPr lang="ar-EG" b="1">
                <a:latin typeface="Times New Roman" pitchFamily="18" charset="0"/>
                <a:cs typeface="Times New Roman" pitchFamily="18" charset="0"/>
              </a:rPr>
              <a:t>سلالة الفريزيان</a:t>
            </a:r>
            <a:endParaRPr lang="en-GB" b="1">
              <a:latin typeface="Times New Roman" pitchFamily="18" charset="0"/>
              <a:cs typeface="Times New Roman" pitchFamily="18" charset="0"/>
            </a:endParaRPr>
          </a:p>
        </p:txBody>
      </p:sp>
      <p:sp>
        <p:nvSpPr>
          <p:cNvPr id="17416" name="Rectangle 7"/>
          <p:cNvSpPr>
            <a:spLocks noChangeArrowheads="1"/>
          </p:cNvSpPr>
          <p:nvPr/>
        </p:nvSpPr>
        <p:spPr bwMode="auto">
          <a:xfrm>
            <a:off x="6121400" y="5340350"/>
            <a:ext cx="164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65113" indent="-3175" algn="ctr">
              <a:buFont typeface="Wingdings 2" pitchFamily="18" charset="2"/>
              <a:buNone/>
            </a:pPr>
            <a:r>
              <a:rPr lang="ar-EG" b="1">
                <a:latin typeface="Times New Roman" pitchFamily="18" charset="0"/>
                <a:cs typeface="Times New Roman" pitchFamily="18" charset="0"/>
              </a:rPr>
              <a:t>سلالة الجيرنسى</a:t>
            </a:r>
            <a:endParaRPr lang="en-GB" b="1">
              <a:latin typeface="Times New Roman" pitchFamily="18" charset="0"/>
              <a:cs typeface="Times New Roman" pitchFamily="18" charset="0"/>
            </a:endParaRPr>
          </a:p>
        </p:txBody>
      </p:sp>
      <p:sp>
        <p:nvSpPr>
          <p:cNvPr id="3" name="Left-Right Arrow 2"/>
          <p:cNvSpPr/>
          <p:nvPr/>
        </p:nvSpPr>
        <p:spPr>
          <a:xfrm>
            <a:off x="3200400" y="3962400"/>
            <a:ext cx="2682875" cy="1562100"/>
          </a:xfrm>
          <a:prstGeom prst="leftRightArrow">
            <a:avLst>
              <a:gd name="adj1" fmla="val 79718"/>
              <a:gd name="adj2" fmla="val 41642"/>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600" b="1" dirty="0">
                <a:latin typeface="Times New Roman" pitchFamily="18" charset="0"/>
                <a:cs typeface="Times New Roman" pitchFamily="18" charset="0"/>
              </a:rPr>
              <a:t>سلالتين مختلفتين يتضح لكل منها </a:t>
            </a:r>
            <a:r>
              <a:rPr lang="ar-SA" sz="1600" b="1" u="sng" dirty="0">
                <a:latin typeface="Times New Roman" pitchFamily="18" charset="0"/>
                <a:cs typeface="Times New Roman" pitchFamily="18" charset="0"/>
              </a:rPr>
              <a:t>خصائص شكلية مميزة </a:t>
            </a:r>
            <a:endParaRPr lang="en-US" sz="1600" b="1"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762000" y="838200"/>
            <a:ext cx="7696200" cy="4953000"/>
          </a:xfrm>
        </p:spPr>
        <p:txBody>
          <a:bodyPr>
            <a:noAutofit/>
          </a:bodyPr>
          <a:lstStyle/>
          <a:p>
            <a:pPr marL="265176" indent="-265176" algn="ctr" eaLnBrk="1" fontAlgn="auto" hangingPunct="1">
              <a:spcAft>
                <a:spcPts val="0"/>
              </a:spcAft>
              <a:buFont typeface="Wingdings 2" pitchFamily="18" charset="2"/>
              <a:buNone/>
              <a:defRPr/>
            </a:pPr>
            <a:r>
              <a:rPr lang="ar-SA" sz="2000" b="1" dirty="0" smtClean="0">
                <a:solidFill>
                  <a:srgbClr val="FF0000"/>
                </a:solidFill>
              </a:rPr>
              <a:t>دور حيوانات المزرعة فى حياة الإنسان</a:t>
            </a:r>
            <a:endParaRPr lang="ar-EG" sz="2000" b="1" dirty="0" smtClean="0">
              <a:solidFill>
                <a:srgbClr val="FF0000"/>
              </a:solidFill>
            </a:endParaRPr>
          </a:p>
          <a:p>
            <a:pPr marL="265176" indent="-265176" algn="ctr" eaLnBrk="1" fontAlgn="auto" hangingPunct="1">
              <a:spcAft>
                <a:spcPts val="0"/>
              </a:spcAft>
              <a:buFont typeface="Wingdings 2" pitchFamily="18" charset="2"/>
              <a:buNone/>
              <a:defRPr/>
            </a:pPr>
            <a:endParaRPr lang="ar-EG" sz="1200" dirty="0" smtClean="0"/>
          </a:p>
          <a:p>
            <a:pPr marL="0" indent="261938" algn="just" eaLnBrk="1" fontAlgn="auto" hangingPunct="1">
              <a:lnSpc>
                <a:spcPct val="130000"/>
              </a:lnSpc>
              <a:spcAft>
                <a:spcPts val="0"/>
              </a:spcAft>
              <a:buFont typeface="Wingdings 2" pitchFamily="18" charset="2"/>
              <a:buNone/>
              <a:defRPr/>
            </a:pPr>
            <a:r>
              <a:rPr lang="ar-SA" sz="1800" b="1" dirty="0" smtClean="0">
                <a:latin typeface="Times New Roman" pitchFamily="18" charset="0"/>
                <a:cs typeface="Times New Roman" pitchFamily="18" charset="0"/>
              </a:rPr>
              <a:t>الحيوانات </a:t>
            </a:r>
            <a:r>
              <a:rPr lang="ar-EG" sz="1800" b="1" dirty="0" smtClean="0">
                <a:latin typeface="Times New Roman" pitchFamily="18" charset="0"/>
                <a:cs typeface="Times New Roman" pitchFamily="18" charset="0"/>
              </a:rPr>
              <a:t>المزرعية </a:t>
            </a:r>
            <a:r>
              <a:rPr lang="ar-SA" sz="1800" b="1" dirty="0" smtClean="0">
                <a:latin typeface="Times New Roman" pitchFamily="18" charset="0"/>
                <a:cs typeface="Times New Roman" pitchFamily="18" charset="0"/>
              </a:rPr>
              <a:t>هى </a:t>
            </a:r>
            <a:r>
              <a:rPr lang="ar-SA" sz="1800" b="1" dirty="0" smtClean="0">
                <a:solidFill>
                  <a:srgbClr val="FF0000"/>
                </a:solidFill>
                <a:latin typeface="Times New Roman" pitchFamily="18" charset="0"/>
                <a:cs typeface="Times New Roman" pitchFamily="18" charset="0"/>
              </a:rPr>
              <a:t>الوحيدة</a:t>
            </a:r>
            <a:r>
              <a:rPr lang="ar-SA" sz="1800" b="1" dirty="0" smtClean="0">
                <a:latin typeface="Times New Roman" pitchFamily="18" charset="0"/>
                <a:cs typeface="Times New Roman" pitchFamily="18" charset="0"/>
              </a:rPr>
              <a:t> القادرة على </a:t>
            </a:r>
            <a:r>
              <a:rPr lang="ar-SA" sz="1800" b="1" dirty="0" smtClean="0">
                <a:solidFill>
                  <a:srgbClr val="FF0000"/>
                </a:solidFill>
                <a:latin typeface="Times New Roman" pitchFamily="18" charset="0"/>
                <a:cs typeface="Times New Roman" pitchFamily="18" charset="0"/>
              </a:rPr>
              <a:t>الاستفادة من أراضى المراعى الفقيرة</a:t>
            </a:r>
            <a:r>
              <a:rPr lang="ar-SA" sz="1800" b="1" dirty="0" smtClean="0">
                <a:latin typeface="Times New Roman" pitchFamily="18" charset="0"/>
                <a:cs typeface="Times New Roman" pitchFamily="18" charset="0"/>
              </a:rPr>
              <a:t> وتحويل المواد النباتية السلولوزية الغير مستخدمة من قبل الإنسان إلى </a:t>
            </a:r>
            <a:r>
              <a:rPr lang="ar-SA" sz="1800" b="1" dirty="0" smtClean="0">
                <a:solidFill>
                  <a:srgbClr val="FF0000"/>
                </a:solidFill>
                <a:latin typeface="Times New Roman" pitchFamily="18" charset="0"/>
                <a:cs typeface="Times New Roman" pitchFamily="18" charset="0"/>
              </a:rPr>
              <a:t>منتجات عالية القيمة يستهلكها الإنسان </a:t>
            </a:r>
            <a:r>
              <a:rPr lang="ar-SA" sz="1800" b="1" dirty="0" smtClean="0">
                <a:latin typeface="Times New Roman" pitchFamily="18" charset="0"/>
                <a:cs typeface="Times New Roman" pitchFamily="18" charset="0"/>
              </a:rPr>
              <a:t>كما أنها أيضا تلعب دور هام فى </a:t>
            </a:r>
            <a:r>
              <a:rPr lang="ar-SA" sz="1800" b="1" dirty="0" smtClean="0">
                <a:solidFill>
                  <a:srgbClr val="FF0000"/>
                </a:solidFill>
                <a:latin typeface="Times New Roman" pitchFamily="18" charset="0"/>
                <a:cs typeface="Times New Roman" pitchFamily="18" charset="0"/>
              </a:rPr>
              <a:t>خلق فرص عمل وخفض نسبة البطالة</a:t>
            </a:r>
            <a:r>
              <a:rPr lang="ar-SA" sz="1800" b="1" dirty="0" smtClean="0">
                <a:latin typeface="Times New Roman" pitchFamily="18" charset="0"/>
                <a:cs typeface="Times New Roman" pitchFamily="18" charset="0"/>
              </a:rPr>
              <a:t>، و يمكن تلخيص هذا الدور فيما يلى:</a:t>
            </a:r>
            <a:endParaRPr lang="ar-EG" sz="1800" b="1" dirty="0" smtClean="0">
              <a:latin typeface="Times New Roman" pitchFamily="18" charset="0"/>
              <a:cs typeface="Times New Roman" pitchFamily="18" charset="0"/>
            </a:endParaRPr>
          </a:p>
          <a:p>
            <a:pPr marL="449263" indent="-276225" algn="just" eaLnBrk="1" fontAlgn="auto" hangingPunct="1">
              <a:lnSpc>
                <a:spcPct val="130000"/>
              </a:lnSpc>
              <a:spcAft>
                <a:spcPts val="0"/>
              </a:spcAft>
              <a:buClrTx/>
              <a:buFont typeface="+mj-lt"/>
              <a:buAutoNum type="arabicPeriod"/>
              <a:defRPr/>
            </a:pPr>
            <a:r>
              <a:rPr lang="ar-SA" sz="2000" b="1" dirty="0" smtClean="0">
                <a:latin typeface="Times New Roman" pitchFamily="18" charset="0"/>
                <a:cs typeface="Times New Roman" pitchFamily="18" charset="0"/>
              </a:rPr>
              <a:t>المساهمة فى </a:t>
            </a:r>
            <a:r>
              <a:rPr lang="ar-SA" sz="2000" b="1" dirty="0" smtClean="0">
                <a:solidFill>
                  <a:srgbClr val="FF0000"/>
                </a:solidFill>
                <a:latin typeface="Times New Roman" pitchFamily="18" charset="0"/>
                <a:cs typeface="Times New Roman" pitchFamily="18" charset="0"/>
              </a:rPr>
              <a:t>توفير غذاء الإنسان</a:t>
            </a:r>
            <a:r>
              <a:rPr lang="ar-EG" sz="2000" b="1" dirty="0" smtClean="0">
                <a:solidFill>
                  <a:srgbClr val="FF0000"/>
                </a:solidFill>
                <a:latin typeface="Times New Roman" pitchFamily="18" charset="0"/>
                <a:cs typeface="Times New Roman" pitchFamily="18" charset="0"/>
              </a:rPr>
              <a:t> </a:t>
            </a:r>
            <a:r>
              <a:rPr lang="ar-SA" sz="2000" b="1" dirty="0" smtClean="0">
                <a:latin typeface="Times New Roman" pitchFamily="18" charset="0"/>
                <a:cs typeface="Times New Roman" pitchFamily="18" charset="0"/>
              </a:rPr>
              <a:t>كاللحم واللبن.</a:t>
            </a:r>
            <a:endParaRPr lang="ar-EG" sz="2000" b="1" dirty="0" smtClean="0">
              <a:latin typeface="Times New Roman" pitchFamily="18" charset="0"/>
              <a:cs typeface="Times New Roman" pitchFamily="18" charset="0"/>
            </a:endParaRPr>
          </a:p>
          <a:p>
            <a:pPr marL="449263" indent="-276225" algn="just" eaLnBrk="1" fontAlgn="auto" hangingPunct="1">
              <a:lnSpc>
                <a:spcPct val="130000"/>
              </a:lnSpc>
              <a:spcAft>
                <a:spcPts val="0"/>
              </a:spcAft>
              <a:buClrTx/>
              <a:buFont typeface="+mj-lt"/>
              <a:buAutoNum type="arabicPeriod"/>
              <a:defRPr/>
            </a:pPr>
            <a:r>
              <a:rPr lang="ar-SA" sz="2000" b="1" dirty="0" smtClean="0">
                <a:latin typeface="Times New Roman" pitchFamily="18" charset="0"/>
                <a:cs typeface="Times New Roman" pitchFamily="18" charset="0"/>
              </a:rPr>
              <a:t>المساهمة فى </a:t>
            </a:r>
            <a:r>
              <a:rPr lang="ar-SA" sz="2000" b="1" dirty="0" smtClean="0">
                <a:solidFill>
                  <a:srgbClr val="FF0000"/>
                </a:solidFill>
                <a:latin typeface="Times New Roman" pitchFamily="18" charset="0"/>
                <a:cs typeface="Times New Roman" pitchFamily="18" charset="0"/>
              </a:rPr>
              <a:t>توفير الملبس </a:t>
            </a:r>
            <a:r>
              <a:rPr lang="ar-SA" sz="2000" b="1" dirty="0" smtClean="0">
                <a:latin typeface="Times New Roman" pitchFamily="18" charset="0"/>
                <a:cs typeface="Times New Roman" pitchFamily="18" charset="0"/>
              </a:rPr>
              <a:t>من خلال المنتجات المتعددة كالجلد والصوف والوبر والموهير والكشمير.</a:t>
            </a:r>
            <a:endParaRPr lang="ar-EG" sz="2000" b="1" dirty="0" smtClean="0">
              <a:latin typeface="Times New Roman" pitchFamily="18" charset="0"/>
              <a:cs typeface="Times New Roman" pitchFamily="18" charset="0"/>
            </a:endParaRPr>
          </a:p>
          <a:p>
            <a:pPr marL="449263" indent="-276225" algn="just" eaLnBrk="1" fontAlgn="auto" hangingPunct="1">
              <a:lnSpc>
                <a:spcPct val="130000"/>
              </a:lnSpc>
              <a:spcAft>
                <a:spcPts val="0"/>
              </a:spcAft>
              <a:buClrTx/>
              <a:buFont typeface="+mj-lt"/>
              <a:buAutoNum type="arabicPeriod"/>
              <a:defRPr/>
            </a:pPr>
            <a:r>
              <a:rPr lang="ar-SA" sz="2000" b="1" dirty="0" smtClean="0">
                <a:latin typeface="Times New Roman" pitchFamily="18" charset="0"/>
                <a:cs typeface="Times New Roman" pitchFamily="18" charset="0"/>
              </a:rPr>
              <a:t>انتاج </a:t>
            </a:r>
            <a:r>
              <a:rPr lang="ar-SA" sz="2000" b="1" dirty="0" smtClean="0">
                <a:solidFill>
                  <a:srgbClr val="FF0000"/>
                </a:solidFill>
                <a:latin typeface="Times New Roman" pitchFamily="18" charset="0"/>
                <a:cs typeface="Times New Roman" pitchFamily="18" charset="0"/>
              </a:rPr>
              <a:t>السماد العضوى لتخصيب التربة و</a:t>
            </a:r>
            <a:r>
              <a:rPr lang="ar-EG" sz="2000" b="1" dirty="0" smtClean="0">
                <a:solidFill>
                  <a:srgbClr val="FF0000"/>
                </a:solidFill>
                <a:latin typeface="Times New Roman" pitchFamily="18" charset="0"/>
                <a:cs typeface="Times New Roman" pitchFamily="18" charset="0"/>
              </a:rPr>
              <a:t>إنتاج </a:t>
            </a:r>
            <a:r>
              <a:rPr lang="ar-SA" sz="2000" b="1" dirty="0" smtClean="0">
                <a:solidFill>
                  <a:srgbClr val="FF0000"/>
                </a:solidFill>
                <a:latin typeface="Times New Roman" pitchFamily="18" charset="0"/>
                <a:cs typeface="Times New Roman" pitchFamily="18" charset="0"/>
              </a:rPr>
              <a:t>الوقود</a:t>
            </a:r>
            <a:r>
              <a:rPr lang="ar-EG" sz="2000" b="1" dirty="0" smtClean="0">
                <a:latin typeface="Times New Roman" pitchFamily="18" charset="0"/>
                <a:cs typeface="Times New Roman" pitchFamily="18" charset="0"/>
              </a:rPr>
              <a:t>.</a:t>
            </a:r>
          </a:p>
          <a:p>
            <a:pPr marL="449263" indent="-276225" algn="just" eaLnBrk="1" fontAlgn="auto" hangingPunct="1">
              <a:lnSpc>
                <a:spcPct val="130000"/>
              </a:lnSpc>
              <a:spcAft>
                <a:spcPts val="0"/>
              </a:spcAft>
              <a:buClrTx/>
              <a:buFont typeface="+mj-lt"/>
              <a:buAutoNum type="arabicPeriod"/>
              <a:defRPr/>
            </a:pPr>
            <a:r>
              <a:rPr lang="ar-SA" sz="2000" b="1" dirty="0" smtClean="0">
                <a:latin typeface="Times New Roman" pitchFamily="18" charset="0"/>
                <a:cs typeface="Times New Roman" pitchFamily="18" charset="0"/>
              </a:rPr>
              <a:t>استخدام مخلفات الذبج فى </a:t>
            </a:r>
            <a:r>
              <a:rPr lang="ar-SA" sz="2000" b="1" dirty="0" smtClean="0">
                <a:solidFill>
                  <a:srgbClr val="FF0000"/>
                </a:solidFill>
                <a:latin typeface="Times New Roman" pitchFamily="18" charset="0"/>
                <a:cs typeface="Times New Roman" pitchFamily="18" charset="0"/>
              </a:rPr>
              <a:t>صناعة الكيماويات والأسمدة العضوية</a:t>
            </a:r>
            <a:r>
              <a:rPr lang="ar-SA" sz="2000" b="1" dirty="0" smtClean="0">
                <a:latin typeface="Times New Roman" pitchFamily="18" charset="0"/>
                <a:cs typeface="Times New Roman" pitchFamily="18" charset="0"/>
              </a:rPr>
              <a:t>.</a:t>
            </a:r>
            <a:endParaRPr lang="ar-EG" sz="2000" b="1" dirty="0" smtClean="0">
              <a:latin typeface="Times New Roman" pitchFamily="18" charset="0"/>
              <a:cs typeface="Times New Roman" pitchFamily="18" charset="0"/>
            </a:endParaRPr>
          </a:p>
          <a:p>
            <a:pPr marL="449263" indent="-276225" algn="just" eaLnBrk="1" fontAlgn="auto" hangingPunct="1">
              <a:lnSpc>
                <a:spcPct val="130000"/>
              </a:lnSpc>
              <a:spcAft>
                <a:spcPts val="0"/>
              </a:spcAft>
              <a:buClrTx/>
              <a:buFont typeface="+mj-lt"/>
              <a:buAutoNum type="arabicPeriod"/>
              <a:defRPr/>
            </a:pPr>
            <a:r>
              <a:rPr lang="ar-SA" sz="2000" b="1" dirty="0" smtClean="0">
                <a:latin typeface="Times New Roman" pitchFamily="18" charset="0"/>
                <a:cs typeface="Times New Roman" pitchFamily="18" charset="0"/>
              </a:rPr>
              <a:t>المنفعة الثقافية والاجتماعية، حيث فى عديد من البلدان ترتبط العديد من التقاليد وأنماط الحياة بالحيوانات المستأنسة</a:t>
            </a:r>
            <a:r>
              <a:rPr lang="ar-EG" sz="2000" b="1" dirty="0" smtClean="0">
                <a:latin typeface="Times New Roman" pitchFamily="18" charset="0"/>
                <a:cs typeface="Times New Roman" pitchFamily="18" charset="0"/>
              </a:rPr>
              <a:t> (مثل شراء الأغنام فى عيد الأضحى)</a:t>
            </a:r>
            <a:r>
              <a:rPr lang="ar-SA" sz="2000" b="1" dirty="0" smtClean="0">
                <a:latin typeface="Times New Roman" pitchFamily="18" charset="0"/>
                <a:cs typeface="Times New Roman" pitchFamily="18" charset="0"/>
              </a:rPr>
              <a:t>.</a:t>
            </a:r>
            <a:endParaRPr lang="en-GB" sz="2000" b="1" dirty="0" smtClean="0">
              <a:latin typeface="Times New Roman" pitchFamily="18" charset="0"/>
              <a:cs typeface="Times New Roman" pitchFamily="18" charset="0"/>
            </a:endParaRPr>
          </a:p>
          <a:p>
            <a:pPr marL="0" indent="261938" algn="just" eaLnBrk="1" fontAlgn="auto" hangingPunct="1">
              <a:spcAft>
                <a:spcPts val="0"/>
              </a:spcAft>
              <a:buClrTx/>
              <a:buFont typeface="+mj-lt"/>
              <a:buAutoNum type="arabicPeriod"/>
              <a:defRPr/>
            </a:pPr>
            <a:endParaRPr lang="ar-EG" sz="1800" dirty="0" smtClean="0">
              <a:latin typeface="Times New Roman" pitchFamily="18" charset="0"/>
              <a:cs typeface="Times New Roman" pitchFamily="18" charset="0"/>
            </a:endParaRPr>
          </a:p>
        </p:txBody>
      </p:sp>
      <p:sp>
        <p:nvSpPr>
          <p:cNvPr id="18435"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8436"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838200" y="838200"/>
            <a:ext cx="7620000" cy="4953000"/>
          </a:xfrm>
        </p:spPr>
        <p:txBody>
          <a:bodyPr>
            <a:noAutofit/>
          </a:bodyPr>
          <a:lstStyle/>
          <a:p>
            <a:pPr marL="265176" indent="-265176" algn="ctr" eaLnBrk="1" fontAlgn="auto" hangingPunct="1">
              <a:spcAft>
                <a:spcPts val="0"/>
              </a:spcAft>
              <a:buFont typeface="Wingdings 2" pitchFamily="18" charset="2"/>
              <a:buNone/>
              <a:defRPr/>
            </a:pPr>
            <a:r>
              <a:rPr lang="ar-SA" sz="2000" b="1" dirty="0" smtClean="0"/>
              <a:t>دور حيوانات المزرعة فى حياة الإنسان</a:t>
            </a:r>
            <a:endParaRPr lang="ar-EG" sz="2000" b="1" dirty="0" smtClean="0"/>
          </a:p>
          <a:p>
            <a:pPr marL="265176" indent="-265176" algn="ctr" eaLnBrk="1" fontAlgn="auto" hangingPunct="1">
              <a:spcAft>
                <a:spcPts val="0"/>
              </a:spcAft>
              <a:buFont typeface="Wingdings 2" pitchFamily="18" charset="2"/>
              <a:buNone/>
              <a:defRPr/>
            </a:pPr>
            <a:endParaRPr lang="ar-EG" sz="1200" dirty="0" smtClean="0"/>
          </a:p>
          <a:p>
            <a:pPr marL="449263" indent="-274638" algn="just" eaLnBrk="1" fontAlgn="auto" hangingPunct="1">
              <a:lnSpc>
                <a:spcPct val="130000"/>
              </a:lnSpc>
              <a:spcAft>
                <a:spcPts val="0"/>
              </a:spcAft>
              <a:buClrTx/>
              <a:buFont typeface="+mj-lt"/>
              <a:buAutoNum type="arabicPeriod" startAt="6"/>
              <a:defRPr/>
            </a:pPr>
            <a:r>
              <a:rPr lang="ar-SA" sz="2000" b="1" dirty="0" smtClean="0">
                <a:solidFill>
                  <a:srgbClr val="FF0000"/>
                </a:solidFill>
                <a:latin typeface="Times New Roman" pitchFamily="18" charset="0"/>
                <a:cs typeface="Times New Roman" pitchFamily="18" charset="0"/>
              </a:rPr>
              <a:t>العمل والنقل بصوره المختلفة</a:t>
            </a:r>
            <a:r>
              <a:rPr lang="ar-SA" sz="2000" b="1" dirty="0" smtClean="0">
                <a:latin typeface="Times New Roman" pitchFamily="18" charset="0"/>
                <a:cs typeface="Times New Roman" pitchFamily="18" charset="0"/>
              </a:rPr>
              <a:t>، </a:t>
            </a:r>
            <a:r>
              <a:rPr lang="ar-EG" sz="2000" b="1" dirty="0" smtClean="0">
                <a:latin typeface="Times New Roman" pitchFamily="18" charset="0"/>
                <a:cs typeface="Times New Roman" pitchFamily="18" charset="0"/>
              </a:rPr>
              <a:t>و</a:t>
            </a:r>
            <a:r>
              <a:rPr lang="ar-SA" sz="2000" b="1" dirty="0" smtClean="0">
                <a:latin typeface="Times New Roman" pitchFamily="18" charset="0"/>
                <a:cs typeface="Times New Roman" pitchFamily="18" charset="0"/>
              </a:rPr>
              <a:t>يتوقع أن تنخفض بشكل طفيف الاحتياج لطاقة العمل الحيوانية، </a:t>
            </a:r>
            <a:r>
              <a:rPr lang="ar-EG" sz="2000" b="1" dirty="0" smtClean="0">
                <a:latin typeface="Times New Roman" pitchFamily="18" charset="0"/>
                <a:cs typeface="Times New Roman" pitchFamily="18" charset="0"/>
              </a:rPr>
              <a:t>وتقتصر فقط على </a:t>
            </a:r>
            <a:r>
              <a:rPr lang="ar-SA" sz="2000" b="1" dirty="0" smtClean="0">
                <a:latin typeface="Times New Roman" pitchFamily="18" charset="0"/>
                <a:cs typeface="Times New Roman" pitchFamily="18" charset="0"/>
              </a:rPr>
              <a:t>المزارع الصغيرة والمتوسطة الحجم فى الدول النامية كما هو الحال فى مصر.</a:t>
            </a:r>
            <a:endParaRPr lang="ar-EG" sz="2000" b="1" dirty="0" smtClean="0">
              <a:latin typeface="Times New Roman" pitchFamily="18" charset="0"/>
              <a:cs typeface="Times New Roman" pitchFamily="18" charset="0"/>
            </a:endParaRPr>
          </a:p>
          <a:p>
            <a:pPr marL="517525" indent="-342900" algn="just" eaLnBrk="1" fontAlgn="auto" hangingPunct="1">
              <a:lnSpc>
                <a:spcPct val="140000"/>
              </a:lnSpc>
              <a:spcAft>
                <a:spcPts val="0"/>
              </a:spcAft>
              <a:buClrTx/>
              <a:buFont typeface="+mj-lt"/>
              <a:buAutoNum type="arabicPeriod" startAt="7"/>
              <a:defRPr/>
            </a:pPr>
            <a:r>
              <a:rPr lang="ar-SA" sz="2000" b="1" dirty="0">
                <a:latin typeface="Times New Roman" pitchFamily="18" charset="0"/>
                <a:cs typeface="Times New Roman" pitchFamily="18" charset="0"/>
              </a:rPr>
              <a:t>تعتبر حيوانات المزرعة </a:t>
            </a:r>
            <a:r>
              <a:rPr lang="ar-SA" sz="2000" b="1" dirty="0" smtClean="0">
                <a:solidFill>
                  <a:srgbClr val="FF0000"/>
                </a:solidFill>
                <a:latin typeface="Times New Roman" pitchFamily="18" charset="0"/>
                <a:cs typeface="Times New Roman" pitchFamily="18" charset="0"/>
              </a:rPr>
              <a:t>مصدر</a:t>
            </a:r>
            <a:r>
              <a:rPr lang="ar-EG" sz="2000" b="1" dirty="0" smtClean="0">
                <a:solidFill>
                  <a:srgbClr val="FF0000"/>
                </a:solidFill>
                <a:latin typeface="Times New Roman" pitchFamily="18" charset="0"/>
                <a:cs typeface="Times New Roman" pitchFamily="18" charset="0"/>
              </a:rPr>
              <a:t>اً </a:t>
            </a:r>
            <a:r>
              <a:rPr lang="ar-SA" sz="2000" b="1" dirty="0" smtClean="0">
                <a:solidFill>
                  <a:srgbClr val="FF0000"/>
                </a:solidFill>
                <a:latin typeface="Times New Roman" pitchFamily="18" charset="0"/>
                <a:cs typeface="Times New Roman" pitchFamily="18" charset="0"/>
              </a:rPr>
              <a:t>للدخل </a:t>
            </a:r>
            <a:r>
              <a:rPr lang="ar-SA" sz="2000" b="1" dirty="0">
                <a:latin typeface="Times New Roman" pitchFamily="18" charset="0"/>
                <a:cs typeface="Times New Roman" pitchFamily="18" charset="0"/>
              </a:rPr>
              <a:t>فى كلاً من دول العالم المتقدمة والنامية.</a:t>
            </a:r>
            <a:endParaRPr lang="ar-EG" sz="2000" b="1" dirty="0">
              <a:latin typeface="Times New Roman" pitchFamily="18" charset="0"/>
              <a:cs typeface="Times New Roman" pitchFamily="18" charset="0"/>
            </a:endParaRPr>
          </a:p>
          <a:p>
            <a:pPr marL="449263" indent="-274638" algn="just" eaLnBrk="1" fontAlgn="auto" hangingPunct="1">
              <a:lnSpc>
                <a:spcPct val="140000"/>
              </a:lnSpc>
              <a:spcAft>
                <a:spcPts val="0"/>
              </a:spcAft>
              <a:buClrTx/>
              <a:buFont typeface="+mj-lt"/>
              <a:buAutoNum type="arabicPeriod" startAt="7"/>
              <a:defRPr/>
            </a:pPr>
            <a:r>
              <a:rPr lang="ar-SA" sz="2000" b="1" dirty="0">
                <a:latin typeface="Times New Roman" pitchFamily="18" charset="0"/>
                <a:cs typeface="Times New Roman" pitchFamily="18" charset="0"/>
              </a:rPr>
              <a:t>توفر الحيوانات المستأنسة </a:t>
            </a:r>
            <a:r>
              <a:rPr lang="ar-SA" sz="2000" b="1" dirty="0">
                <a:solidFill>
                  <a:srgbClr val="FF0000"/>
                </a:solidFill>
                <a:latin typeface="Times New Roman" pitchFamily="18" charset="0"/>
                <a:cs typeface="Times New Roman" pitchFamily="18" charset="0"/>
              </a:rPr>
              <a:t>بعض المواد الأولية للصناعة وانتاج الأدوية</a:t>
            </a:r>
            <a:r>
              <a:rPr lang="ar-SA" sz="2000" b="1" dirty="0">
                <a:latin typeface="Times New Roman" pitchFamily="18" charset="0"/>
                <a:cs typeface="Times New Roman" pitchFamily="18" charset="0"/>
              </a:rPr>
              <a:t>، كإنتاج الخيوط الجراحية والشمع من الأغنام. </a:t>
            </a:r>
            <a:endParaRPr lang="ar-EG" sz="2000" b="1" dirty="0">
              <a:latin typeface="Times New Roman" pitchFamily="18" charset="0"/>
              <a:cs typeface="Times New Roman" pitchFamily="18" charset="0"/>
            </a:endParaRPr>
          </a:p>
          <a:p>
            <a:pPr marL="449263" indent="-274638" algn="just" eaLnBrk="1" fontAlgn="auto" hangingPunct="1">
              <a:lnSpc>
                <a:spcPct val="140000"/>
              </a:lnSpc>
              <a:spcAft>
                <a:spcPts val="0"/>
              </a:spcAft>
              <a:buClrTx/>
              <a:buFont typeface="+mj-lt"/>
              <a:buAutoNum type="arabicPeriod" startAt="7"/>
              <a:defRPr/>
            </a:pPr>
            <a:r>
              <a:rPr lang="ar-SA" sz="2000" b="1" dirty="0">
                <a:latin typeface="Times New Roman" pitchFamily="18" charset="0"/>
                <a:cs typeface="Times New Roman" pitchFamily="18" charset="0"/>
              </a:rPr>
              <a:t>الحيوانات المزرعية و خصوصا المجترات الصغيرة </a:t>
            </a:r>
            <a:r>
              <a:rPr lang="ar-EG" sz="2000" b="1" dirty="0" smtClean="0">
                <a:latin typeface="Times New Roman" pitchFamily="18" charset="0"/>
                <a:cs typeface="Times New Roman" pitchFamily="18" charset="0"/>
              </a:rPr>
              <a:t>(</a:t>
            </a:r>
            <a:r>
              <a:rPr lang="ar-EG" sz="2000" b="1" dirty="0">
                <a:latin typeface="Times New Roman" pitchFamily="18" charset="0"/>
                <a:cs typeface="Times New Roman" pitchFamily="18" charset="0"/>
              </a:rPr>
              <a:t>الأغنام والماعز) </a:t>
            </a:r>
            <a:r>
              <a:rPr lang="ar-SA" sz="2000" b="1" dirty="0">
                <a:latin typeface="Times New Roman" pitchFamily="18" charset="0"/>
                <a:cs typeface="Times New Roman" pitchFamily="18" charset="0"/>
              </a:rPr>
              <a:t>الوحيدة القادرة </a:t>
            </a:r>
            <a:r>
              <a:rPr lang="ar-SA" sz="2000" b="1" dirty="0">
                <a:solidFill>
                  <a:srgbClr val="FF0000"/>
                </a:solidFill>
                <a:latin typeface="Times New Roman" pitchFamily="18" charset="0"/>
                <a:cs typeface="Times New Roman" pitchFamily="18" charset="0"/>
              </a:rPr>
              <a:t>على استغلال اراضى المراعى الفقيرة </a:t>
            </a:r>
            <a:r>
              <a:rPr lang="ar-SA" sz="2000" b="1" dirty="0" smtClean="0">
                <a:solidFill>
                  <a:srgbClr val="FF0000"/>
                </a:solidFill>
                <a:latin typeface="Times New Roman" pitchFamily="18" charset="0"/>
                <a:cs typeface="Times New Roman" pitchFamily="18" charset="0"/>
              </a:rPr>
              <a:t>والاراضى </a:t>
            </a:r>
            <a:r>
              <a:rPr lang="ar-SA" sz="2000" b="1" dirty="0">
                <a:solidFill>
                  <a:srgbClr val="FF0000"/>
                </a:solidFill>
                <a:latin typeface="Times New Roman" pitchFamily="18" charset="0"/>
                <a:cs typeface="Times New Roman" pitchFamily="18" charset="0"/>
              </a:rPr>
              <a:t>شديدة الانحدرا </a:t>
            </a:r>
            <a:r>
              <a:rPr lang="ar-SA" sz="2000" b="1" dirty="0">
                <a:latin typeface="Times New Roman" pitchFamily="18" charset="0"/>
                <a:cs typeface="Times New Roman" pitchFamily="18" charset="0"/>
              </a:rPr>
              <a:t>التى لاتصلح لاستغلالها فى زراعة المحاصيل الحقلية.</a:t>
            </a:r>
            <a:endParaRPr lang="en-GB" sz="2000" b="1" dirty="0">
              <a:latin typeface="Times New Roman" pitchFamily="18" charset="0"/>
              <a:cs typeface="Times New Roman" pitchFamily="18" charset="0"/>
            </a:endParaRPr>
          </a:p>
          <a:p>
            <a:pPr marL="449263" indent="-274638" algn="just" eaLnBrk="1" fontAlgn="auto" hangingPunct="1">
              <a:lnSpc>
                <a:spcPct val="140000"/>
              </a:lnSpc>
              <a:spcAft>
                <a:spcPts val="0"/>
              </a:spcAft>
              <a:buClrTx/>
              <a:buFont typeface="+mj-lt"/>
              <a:buAutoNum type="arabicPeriod" startAt="7"/>
              <a:defRPr/>
            </a:pPr>
            <a:r>
              <a:rPr lang="ar-SA" sz="2000" b="1" dirty="0">
                <a:latin typeface="Times New Roman" pitchFamily="18" charset="0"/>
                <a:cs typeface="Times New Roman" pitchFamily="18" charset="0"/>
              </a:rPr>
              <a:t>تسخدم بعض الحيوانات </a:t>
            </a:r>
            <a:r>
              <a:rPr lang="ar-SA" sz="2000" b="1" dirty="0">
                <a:solidFill>
                  <a:srgbClr val="FF0000"/>
                </a:solidFill>
                <a:latin typeface="Times New Roman" pitchFamily="18" charset="0"/>
                <a:cs typeface="Times New Roman" pitchFamily="18" charset="0"/>
              </a:rPr>
              <a:t>فى التجارب المعملية</a:t>
            </a:r>
            <a:r>
              <a:rPr lang="ar-SA" sz="2000" b="1" dirty="0" smtClean="0">
                <a:latin typeface="Times New Roman" pitchFamily="18" charset="0"/>
                <a:cs typeface="Times New Roman" pitchFamily="18" charset="0"/>
              </a:rPr>
              <a:t>.</a:t>
            </a:r>
            <a:endParaRPr lang="ar-EG" sz="2000" b="1" dirty="0">
              <a:latin typeface="Times New Roman" pitchFamily="18" charset="0"/>
              <a:cs typeface="Times New Roman" pitchFamily="18" charset="0"/>
            </a:endParaRPr>
          </a:p>
        </p:txBody>
      </p:sp>
      <p:sp>
        <p:nvSpPr>
          <p:cNvPr id="19459"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946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762000" y="838200"/>
            <a:ext cx="7696200" cy="4876800"/>
          </a:xfrm>
        </p:spPr>
        <p:txBody>
          <a:bodyPr>
            <a:noAutofit/>
          </a:bodyPr>
          <a:lstStyle/>
          <a:p>
            <a:pPr marL="265176" indent="-265176" algn="ctr" eaLnBrk="1" fontAlgn="auto" hangingPunct="1">
              <a:spcAft>
                <a:spcPts val="0"/>
              </a:spcAft>
              <a:buFont typeface="Wingdings 2" pitchFamily="18" charset="2"/>
              <a:buNone/>
              <a:defRPr/>
            </a:pPr>
            <a:r>
              <a:rPr lang="ar-SA" sz="2000" b="1" dirty="0" smtClean="0"/>
              <a:t>دور الإنتاج الحيواني في الغذاء والتغذية الصحية </a:t>
            </a:r>
            <a:endParaRPr lang="ar-EG" sz="2000" b="1" dirty="0" smtClean="0"/>
          </a:p>
          <a:p>
            <a:pPr marL="265176" indent="-265176" algn="ctr" eaLnBrk="1" fontAlgn="auto" hangingPunct="1">
              <a:spcAft>
                <a:spcPts val="0"/>
              </a:spcAft>
              <a:buFont typeface="Wingdings 2" pitchFamily="18" charset="2"/>
              <a:buNone/>
              <a:defRPr/>
            </a:pPr>
            <a:endParaRPr lang="ar-EG" sz="2000" dirty="0" smtClean="0"/>
          </a:p>
          <a:p>
            <a:pPr marL="261938" indent="-261938" algn="just" eaLnBrk="1" fontAlgn="auto" hangingPunct="1">
              <a:lnSpc>
                <a:spcPct val="125000"/>
              </a:lnSpc>
              <a:spcAft>
                <a:spcPts val="0"/>
              </a:spcAft>
              <a:buClrTx/>
              <a:buFont typeface="Wingdings 2"/>
              <a:buChar char=""/>
              <a:defRPr/>
            </a:pPr>
            <a:r>
              <a:rPr lang="ar-SA" sz="2100" b="1" dirty="0" smtClean="0">
                <a:latin typeface="Times New Roman" pitchFamily="18" charset="0"/>
                <a:cs typeface="Times New Roman" pitchFamily="18" charset="0"/>
              </a:rPr>
              <a:t>يعتبر الهدف الأساسي من تنمية الثروة الحيوانية والداجنة هو </a:t>
            </a:r>
            <a:r>
              <a:rPr lang="ar-SA" sz="2100" b="1" u="sng" dirty="0" smtClean="0">
                <a:solidFill>
                  <a:srgbClr val="FF0000"/>
                </a:solidFill>
                <a:latin typeface="Times New Roman" pitchFamily="18" charset="0"/>
                <a:cs typeface="Times New Roman" pitchFamily="18" charset="0"/>
              </a:rPr>
              <a:t>توفير أكبر قدر من البروتين الحيواني</a:t>
            </a:r>
            <a:r>
              <a:rPr lang="ar-SA" sz="2100" b="1" dirty="0" smtClean="0">
                <a:latin typeface="Times New Roman" pitchFamily="18" charset="0"/>
                <a:cs typeface="Times New Roman" pitchFamily="18" charset="0"/>
              </a:rPr>
              <a:t> اللازم لغذاء الإنسان </a:t>
            </a:r>
            <a:r>
              <a:rPr lang="ar-SA" sz="2100" b="1" u="sng" dirty="0" smtClean="0">
                <a:latin typeface="Times New Roman" pitchFamily="18" charset="0"/>
                <a:cs typeface="Times New Roman" pitchFamily="18" charset="0"/>
              </a:rPr>
              <a:t>في حدود الطاقات الفعلية والمستهلكة</a:t>
            </a:r>
            <a:r>
              <a:rPr lang="ar-SA" sz="2100" b="1" dirty="0" smtClean="0">
                <a:latin typeface="Times New Roman" pitchFamily="18" charset="0"/>
                <a:cs typeface="Times New Roman" pitchFamily="18" charset="0"/>
              </a:rPr>
              <a:t> لهذا القطاع.</a:t>
            </a:r>
            <a:endParaRPr lang="ar-EG" sz="2100" b="1" dirty="0" smtClean="0">
              <a:latin typeface="Times New Roman" pitchFamily="18" charset="0"/>
              <a:cs typeface="Times New Roman" pitchFamily="18" charset="0"/>
            </a:endParaRPr>
          </a:p>
          <a:p>
            <a:pPr marL="261938" indent="-261938" algn="just" eaLnBrk="1" fontAlgn="auto" hangingPunct="1">
              <a:lnSpc>
                <a:spcPct val="125000"/>
              </a:lnSpc>
              <a:spcAft>
                <a:spcPts val="0"/>
              </a:spcAft>
              <a:buClrTx/>
              <a:buFont typeface="Wingdings 2"/>
              <a:buChar char=""/>
              <a:defRPr/>
            </a:pPr>
            <a:r>
              <a:rPr lang="ar-SA" sz="2100" b="1" dirty="0" smtClean="0">
                <a:latin typeface="Times New Roman" pitchFamily="18" charset="0"/>
                <a:cs typeface="Times New Roman" pitchFamily="18" charset="0"/>
              </a:rPr>
              <a:t>ويمثل نقص البروتين الحيواني المشكلة الأساسية في تغذية الفرد المصري وهو ما يظهر أثره فى </a:t>
            </a:r>
            <a:r>
              <a:rPr lang="ar-SA" sz="2100" b="1" u="sng" dirty="0" smtClean="0">
                <a:latin typeface="Times New Roman" pitchFamily="18" charset="0"/>
                <a:cs typeface="Times New Roman" pitchFamily="18" charset="0"/>
              </a:rPr>
              <a:t>أنتشار أمراض سوء التغذية والأنيميا الغذائية</a:t>
            </a:r>
            <a:r>
              <a:rPr lang="ar-SA" sz="2100" b="1" dirty="0" smtClean="0">
                <a:latin typeface="Times New Roman" pitchFamily="18" charset="0"/>
                <a:cs typeface="Times New Roman" pitchFamily="18" charset="0"/>
              </a:rPr>
              <a:t> بين أفراد الشعب المصري خاصة في </a:t>
            </a:r>
            <a:r>
              <a:rPr lang="ar-SA" sz="2100" b="1" dirty="0" smtClean="0">
                <a:solidFill>
                  <a:srgbClr val="C00000"/>
                </a:solidFill>
                <a:latin typeface="Times New Roman" pitchFamily="18" charset="0"/>
                <a:cs typeface="Times New Roman" pitchFamily="18" charset="0"/>
              </a:rPr>
              <a:t>المناطق الريفية الفقيرة</a:t>
            </a:r>
            <a:r>
              <a:rPr lang="ar-SA" sz="2100" b="1" dirty="0" smtClean="0">
                <a:latin typeface="Times New Roman" pitchFamily="18" charset="0"/>
                <a:cs typeface="Times New Roman" pitchFamily="18" charset="0"/>
              </a:rPr>
              <a:t> التي تعتمد في غذائها على الحبوب بصفه أساسية .</a:t>
            </a:r>
            <a:endParaRPr lang="ar-EG" sz="2100" b="1" dirty="0" smtClean="0">
              <a:latin typeface="Times New Roman" pitchFamily="18" charset="0"/>
              <a:cs typeface="Times New Roman" pitchFamily="18" charset="0"/>
            </a:endParaRPr>
          </a:p>
          <a:p>
            <a:pPr marL="261938" indent="-261938" algn="just" eaLnBrk="1" fontAlgn="auto" hangingPunct="1">
              <a:lnSpc>
                <a:spcPct val="125000"/>
              </a:lnSpc>
              <a:spcAft>
                <a:spcPts val="0"/>
              </a:spcAft>
              <a:buClrTx/>
              <a:buFont typeface="Wingdings 2"/>
              <a:buChar char=""/>
              <a:defRPr/>
            </a:pPr>
            <a:r>
              <a:rPr lang="ar-SA" sz="2100" b="1" dirty="0" smtClean="0">
                <a:latin typeface="Times New Roman" pitchFamily="18" charset="0"/>
                <a:cs typeface="Times New Roman" pitchFamily="18" charset="0"/>
              </a:rPr>
              <a:t>حيث أن المنتجات الحيوانية تحتوى على </a:t>
            </a:r>
            <a:r>
              <a:rPr lang="ar-SA" sz="2100" b="1" u="sng" dirty="0" smtClean="0">
                <a:latin typeface="Times New Roman" pitchFamily="18" charset="0"/>
                <a:cs typeface="Times New Roman" pitchFamily="18" charset="0"/>
              </a:rPr>
              <a:t>العديد من العناصر الغذائية والفيتامينات الهامة جداً لبناء الجسم</a:t>
            </a:r>
            <a:r>
              <a:rPr lang="ar-SA" sz="2100" b="1" dirty="0" smtClean="0">
                <a:latin typeface="Times New Roman" pitchFamily="18" charset="0"/>
                <a:cs typeface="Times New Roman" pitchFamily="18" charset="0"/>
              </a:rPr>
              <a:t> ، كما أنها مصدراً قيماً لبعض </a:t>
            </a:r>
            <a:r>
              <a:rPr lang="ar-SA" sz="2100" b="1" u="sng" dirty="0" smtClean="0">
                <a:latin typeface="Times New Roman" pitchFamily="18" charset="0"/>
                <a:cs typeface="Times New Roman" pitchFamily="18" charset="0"/>
              </a:rPr>
              <a:t>المعادن خاصة الف</a:t>
            </a:r>
            <a:r>
              <a:rPr lang="ar-EG" sz="2100" b="1" u="sng" dirty="0" smtClean="0">
                <a:latin typeface="Times New Roman" pitchFamily="18" charset="0"/>
                <a:cs typeface="Times New Roman" pitchFamily="18" charset="0"/>
              </a:rPr>
              <a:t>و</a:t>
            </a:r>
            <a:r>
              <a:rPr lang="ar-SA" sz="2100" b="1" u="sng" dirty="0" smtClean="0">
                <a:latin typeface="Times New Roman" pitchFamily="18" charset="0"/>
                <a:cs typeface="Times New Roman" pitchFamily="18" charset="0"/>
              </a:rPr>
              <a:t>سفور والحديد والكالسيوم</a:t>
            </a:r>
            <a:r>
              <a:rPr lang="ar-SA" sz="2100" b="1" dirty="0" smtClean="0">
                <a:latin typeface="Times New Roman" pitchFamily="18" charset="0"/>
                <a:cs typeface="Times New Roman" pitchFamily="18" charset="0"/>
              </a:rPr>
              <a:t>.</a:t>
            </a:r>
            <a:endParaRPr lang="ar-EG" sz="2100" b="1" dirty="0" smtClean="0">
              <a:latin typeface="Times New Roman" pitchFamily="18" charset="0"/>
              <a:cs typeface="Times New Roman" pitchFamily="18" charset="0"/>
            </a:endParaRPr>
          </a:p>
        </p:txBody>
      </p:sp>
      <p:sp>
        <p:nvSpPr>
          <p:cNvPr id="20483"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0484"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762000" y="838200"/>
            <a:ext cx="7696200" cy="1524000"/>
          </a:xfrm>
        </p:spPr>
        <p:txBody>
          <a:bodyPr/>
          <a:lstStyle/>
          <a:p>
            <a:pPr algn="ctr" eaLnBrk="1" hangingPunct="1">
              <a:buFont typeface="Wingdings 2" pitchFamily="18" charset="2"/>
              <a:buNone/>
            </a:pPr>
            <a:r>
              <a:rPr lang="ar-SA" sz="2000" b="1" smtClean="0"/>
              <a:t>دور الإنتاج الحيواني في الغذاء والتغذية الصحية </a:t>
            </a:r>
            <a:endParaRPr lang="ar-EG" sz="2000" b="1" smtClean="0"/>
          </a:p>
          <a:p>
            <a:pPr algn="ctr" eaLnBrk="1" hangingPunct="1">
              <a:buFont typeface="Wingdings 2" pitchFamily="18" charset="2"/>
              <a:buNone/>
            </a:pPr>
            <a:endParaRPr lang="ar-EG" sz="2000" smtClean="0"/>
          </a:p>
          <a:p>
            <a:pPr algn="ctr" eaLnBrk="1" hangingPunct="1">
              <a:buFont typeface="Wingdings 2" pitchFamily="18" charset="2"/>
              <a:buNone/>
            </a:pPr>
            <a:r>
              <a:rPr lang="ar-SA" sz="2000" smtClean="0">
                <a:latin typeface="Times New Roman" pitchFamily="18" charset="0"/>
                <a:cs typeface="Times New Roman" pitchFamily="18" charset="0"/>
              </a:rPr>
              <a:t>جدول (3) الأختلاف بين أنواع اللحوم المختلفة </a:t>
            </a:r>
            <a:r>
              <a:rPr lang="ar-EG" sz="2000" smtClean="0">
                <a:latin typeface="Times New Roman" pitchFamily="18" charset="0"/>
                <a:cs typeface="Times New Roman" pitchFamily="18" charset="0"/>
              </a:rPr>
              <a:t>(</a:t>
            </a:r>
            <a:r>
              <a:rPr lang="ar-SA" sz="2000" smtClean="0">
                <a:latin typeface="Times New Roman" pitchFamily="18" charset="0"/>
                <a:cs typeface="Times New Roman" pitchFamily="18" charset="0"/>
              </a:rPr>
              <a:t>الحمراء أو البيضاء</a:t>
            </a:r>
            <a:r>
              <a:rPr lang="ar-EG" sz="2000" smtClean="0">
                <a:latin typeface="Times New Roman" pitchFamily="18" charset="0"/>
                <a:cs typeface="Times New Roman" pitchFamily="18" charset="0"/>
              </a:rPr>
              <a:t>)</a:t>
            </a:r>
            <a:r>
              <a:rPr lang="ar-SA" sz="2000" smtClean="0">
                <a:latin typeface="Times New Roman" pitchFamily="18" charset="0"/>
                <a:cs typeface="Times New Roman" pitchFamily="18" charset="0"/>
              </a:rPr>
              <a:t> وكذلك مصادر الألبان من حيث المحتوى الغذائي لكل 100 جم من هذه المنتجات.</a:t>
            </a:r>
            <a:r>
              <a:rPr lang="ar-EG" sz="2000" smtClean="0">
                <a:latin typeface="Times New Roman" pitchFamily="18" charset="0"/>
                <a:cs typeface="Times New Roman" pitchFamily="18" charset="0"/>
              </a:rPr>
              <a:t> </a:t>
            </a:r>
            <a:r>
              <a:rPr lang="ar-EG" b="1" smtClean="0">
                <a:solidFill>
                  <a:srgbClr val="FF0000"/>
                </a:solidFill>
                <a:latin typeface="Times New Roman" pitchFamily="18" charset="0"/>
                <a:cs typeface="Times New Roman" pitchFamily="18" charset="0"/>
              </a:rPr>
              <a:t>(للإطلاع فقط)</a:t>
            </a:r>
          </a:p>
        </p:txBody>
      </p:sp>
      <p:sp>
        <p:nvSpPr>
          <p:cNvPr id="21507"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1508"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graphicFrame>
        <p:nvGraphicFramePr>
          <p:cNvPr id="7" name="Table 6"/>
          <p:cNvGraphicFramePr>
            <a:graphicFrameLocks noGrp="1"/>
          </p:cNvGraphicFramePr>
          <p:nvPr/>
        </p:nvGraphicFramePr>
        <p:xfrm>
          <a:off x="990600" y="2381886"/>
          <a:ext cx="7162800" cy="3256913"/>
        </p:xfrm>
        <a:graphic>
          <a:graphicData uri="http://schemas.openxmlformats.org/drawingml/2006/table">
            <a:tbl>
              <a:tblPr rtl="1">
                <a:tableStyleId>{69C7853C-536D-4A76-A0AE-DD22124D55A5}</a:tableStyleId>
              </a:tblPr>
              <a:tblGrid>
                <a:gridCol w="1871099"/>
                <a:gridCol w="944241"/>
                <a:gridCol w="905523"/>
                <a:gridCol w="905523"/>
                <a:gridCol w="888140"/>
                <a:gridCol w="846261"/>
                <a:gridCol w="802013"/>
              </a:tblGrid>
              <a:tr h="612276">
                <a:tc rowSpan="2">
                  <a:txBody>
                    <a:bodyPr/>
                    <a:lstStyle/>
                    <a:p>
                      <a:pPr algn="ctr" rtl="1">
                        <a:spcAft>
                          <a:spcPts val="0"/>
                        </a:spcAft>
                      </a:pPr>
                      <a:r>
                        <a:rPr lang="ar-SA" sz="1600" b="1" dirty="0">
                          <a:latin typeface="Times New Roman" pitchFamily="18" charset="0"/>
                          <a:cs typeface="Times New Roman" pitchFamily="18" charset="0"/>
                        </a:rPr>
                        <a:t>المنتجات الحيوانية</a:t>
                      </a:r>
                      <a:endParaRPr lang="en-GB" sz="1600" b="1" dirty="0">
                        <a:latin typeface="Times New Roman" pitchFamily="18" charset="0"/>
                        <a:ea typeface="Times New Roman"/>
                        <a:cs typeface="Times New Roman" pitchFamily="18" charset="0"/>
                      </a:endParaRPr>
                    </a:p>
                  </a:txBody>
                  <a:tcPr marL="68580" marR="68580" marT="0" marB="0" anchor="ctr"/>
                </a:tc>
                <a:tc rowSpan="2">
                  <a:txBody>
                    <a:bodyPr/>
                    <a:lstStyle/>
                    <a:p>
                      <a:pPr algn="ctr" rtl="1">
                        <a:spcAft>
                          <a:spcPts val="0"/>
                        </a:spcAft>
                      </a:pPr>
                      <a:r>
                        <a:rPr lang="ar-SA" sz="1600" b="1" dirty="0">
                          <a:latin typeface="Times New Roman" pitchFamily="18" charset="0"/>
                          <a:cs typeface="Times New Roman" pitchFamily="18" charset="0"/>
                        </a:rPr>
                        <a:t>السعرات</a:t>
                      </a:r>
                      <a:endParaRPr lang="en-GB" sz="1600" b="1" dirty="0">
                        <a:latin typeface="Times New Roman" pitchFamily="18" charset="0"/>
                        <a:ea typeface="Times New Roman"/>
                        <a:cs typeface="Times New Roman" pitchFamily="18" charset="0"/>
                      </a:endParaRPr>
                    </a:p>
                  </a:txBody>
                  <a:tcPr marL="68580" marR="68580" marT="0" marB="0" anchor="ctr"/>
                </a:tc>
                <a:tc gridSpan="2">
                  <a:txBody>
                    <a:bodyPr/>
                    <a:lstStyle/>
                    <a:p>
                      <a:pPr algn="ctr" rtl="1">
                        <a:spcAft>
                          <a:spcPts val="0"/>
                        </a:spcAft>
                      </a:pPr>
                      <a:r>
                        <a:rPr lang="ar-SA" sz="1600" b="1" dirty="0">
                          <a:latin typeface="Times New Roman" pitchFamily="18" charset="0"/>
                          <a:cs typeface="Times New Roman" pitchFamily="18" charset="0"/>
                        </a:rPr>
                        <a:t>النسبة المئوية</a:t>
                      </a:r>
                      <a:endParaRPr lang="en-GB" sz="1600" b="1" dirty="0">
                        <a:latin typeface="Times New Roman" pitchFamily="18" charset="0"/>
                        <a:ea typeface="Times New Roman"/>
                        <a:cs typeface="Times New Roman" pitchFamily="18" charset="0"/>
                      </a:endParaRPr>
                    </a:p>
                  </a:txBody>
                  <a:tcPr marL="68580" marR="68580" marT="0" marB="0" anchor="ctr"/>
                </a:tc>
                <a:tc hMerge="1">
                  <a:txBody>
                    <a:bodyPr/>
                    <a:lstStyle/>
                    <a:p>
                      <a:endParaRPr lang="en-GB"/>
                    </a:p>
                  </a:txBody>
                  <a:tcPr/>
                </a:tc>
                <a:tc rowSpan="2">
                  <a:txBody>
                    <a:bodyPr/>
                    <a:lstStyle/>
                    <a:p>
                      <a:pPr algn="ctr" rtl="1">
                        <a:spcAft>
                          <a:spcPts val="0"/>
                        </a:spcAft>
                      </a:pPr>
                      <a:r>
                        <a:rPr lang="ar-SA" sz="1600" b="1" dirty="0">
                          <a:latin typeface="Times New Roman" pitchFamily="18" charset="0"/>
                          <a:cs typeface="Times New Roman" pitchFamily="18" charset="0"/>
                        </a:rPr>
                        <a:t>كالسيوم</a:t>
                      </a:r>
                      <a:endParaRPr lang="en-GB" sz="1600" b="1" dirty="0">
                        <a:latin typeface="Times New Roman" pitchFamily="18" charset="0"/>
                        <a:cs typeface="Times New Roman" pitchFamily="18" charset="0"/>
                      </a:endParaRPr>
                    </a:p>
                    <a:p>
                      <a:pPr algn="ctr" rtl="1">
                        <a:spcAft>
                          <a:spcPts val="0"/>
                        </a:spcAft>
                      </a:pPr>
                      <a:r>
                        <a:rPr lang="ar-SA" sz="1600" b="1" dirty="0">
                          <a:latin typeface="Times New Roman" pitchFamily="18" charset="0"/>
                          <a:cs typeface="Times New Roman" pitchFamily="18" charset="0"/>
                        </a:rPr>
                        <a:t>( ملجم )</a:t>
                      </a:r>
                      <a:endParaRPr lang="en-GB" sz="1600" b="1" dirty="0">
                        <a:latin typeface="Times New Roman" pitchFamily="18" charset="0"/>
                        <a:ea typeface="Times New Roman"/>
                        <a:cs typeface="Times New Roman" pitchFamily="18" charset="0"/>
                      </a:endParaRPr>
                    </a:p>
                  </a:txBody>
                  <a:tcPr marL="68580" marR="68580" marT="0" marB="0" anchor="ctr"/>
                </a:tc>
                <a:tc rowSpan="2">
                  <a:txBody>
                    <a:bodyPr/>
                    <a:lstStyle/>
                    <a:p>
                      <a:pPr algn="ctr" rtl="1">
                        <a:spcAft>
                          <a:spcPts val="0"/>
                        </a:spcAft>
                      </a:pPr>
                      <a:r>
                        <a:rPr lang="ar-SA" sz="1600" b="1" dirty="0" smtClean="0">
                          <a:latin typeface="Times New Roman" pitchFamily="18" charset="0"/>
                          <a:cs typeface="Times New Roman" pitchFamily="18" charset="0"/>
                        </a:rPr>
                        <a:t>ف</a:t>
                      </a:r>
                      <a:r>
                        <a:rPr lang="ar-EG" sz="1600" b="1" dirty="0" smtClean="0">
                          <a:latin typeface="Times New Roman" pitchFamily="18" charset="0"/>
                          <a:cs typeface="Times New Roman" pitchFamily="18" charset="0"/>
                        </a:rPr>
                        <a:t>و</a:t>
                      </a:r>
                      <a:r>
                        <a:rPr lang="ar-SA" sz="1600" b="1" dirty="0" smtClean="0">
                          <a:latin typeface="Times New Roman" pitchFamily="18" charset="0"/>
                          <a:cs typeface="Times New Roman" pitchFamily="18" charset="0"/>
                        </a:rPr>
                        <a:t>سفور</a:t>
                      </a:r>
                      <a:endParaRPr lang="en-GB" sz="1600" b="1" dirty="0">
                        <a:latin typeface="Times New Roman" pitchFamily="18" charset="0"/>
                        <a:cs typeface="Times New Roman" pitchFamily="18" charset="0"/>
                      </a:endParaRPr>
                    </a:p>
                    <a:p>
                      <a:pPr algn="ctr" rtl="1">
                        <a:spcAft>
                          <a:spcPts val="0"/>
                        </a:spcAft>
                      </a:pPr>
                      <a:r>
                        <a:rPr lang="ar-SA" sz="1600" b="1" dirty="0">
                          <a:latin typeface="Times New Roman" pitchFamily="18" charset="0"/>
                          <a:cs typeface="Times New Roman" pitchFamily="18" charset="0"/>
                        </a:rPr>
                        <a:t>( ملجم)</a:t>
                      </a:r>
                      <a:endParaRPr lang="en-GB" sz="1600" b="1" dirty="0">
                        <a:latin typeface="Times New Roman" pitchFamily="18" charset="0"/>
                        <a:ea typeface="Times New Roman"/>
                        <a:cs typeface="Times New Roman" pitchFamily="18" charset="0"/>
                      </a:endParaRPr>
                    </a:p>
                  </a:txBody>
                  <a:tcPr marL="68580" marR="68580" marT="0" marB="0" anchor="ctr"/>
                </a:tc>
                <a:tc rowSpan="2">
                  <a:txBody>
                    <a:bodyPr/>
                    <a:lstStyle/>
                    <a:p>
                      <a:pPr algn="ctr" rtl="1">
                        <a:spcAft>
                          <a:spcPts val="0"/>
                        </a:spcAft>
                      </a:pPr>
                      <a:r>
                        <a:rPr lang="ar-SA" sz="1600" b="1">
                          <a:latin typeface="Times New Roman" pitchFamily="18" charset="0"/>
                          <a:cs typeface="Times New Roman" pitchFamily="18" charset="0"/>
                        </a:rPr>
                        <a:t>حديد</a:t>
                      </a:r>
                      <a:endParaRPr lang="en-GB" sz="1600" b="1">
                        <a:latin typeface="Times New Roman" pitchFamily="18" charset="0"/>
                        <a:cs typeface="Times New Roman" pitchFamily="18" charset="0"/>
                      </a:endParaRPr>
                    </a:p>
                    <a:p>
                      <a:pPr algn="ctr" rtl="1">
                        <a:spcAft>
                          <a:spcPts val="0"/>
                        </a:spcAft>
                      </a:pPr>
                      <a:r>
                        <a:rPr lang="ar-SA" sz="1600" b="1">
                          <a:latin typeface="Times New Roman" pitchFamily="18" charset="0"/>
                          <a:cs typeface="Times New Roman" pitchFamily="18" charset="0"/>
                        </a:rPr>
                        <a:t>( ملجم)</a:t>
                      </a:r>
                      <a:endParaRPr lang="en-GB" sz="1600" b="1">
                        <a:latin typeface="Times New Roman" pitchFamily="18" charset="0"/>
                        <a:ea typeface="Times New Roman"/>
                        <a:cs typeface="Times New Roman" pitchFamily="18" charset="0"/>
                      </a:endParaRPr>
                    </a:p>
                  </a:txBody>
                  <a:tcPr marL="68580" marR="68580" marT="0" marB="0" anchor="ctr"/>
                </a:tc>
              </a:tr>
              <a:tr h="297250">
                <a:tc vMerge="1">
                  <a:txBody>
                    <a:bodyPr/>
                    <a:lstStyle/>
                    <a:p>
                      <a:endParaRPr lang="en-GB"/>
                    </a:p>
                  </a:txBody>
                  <a:tcPr/>
                </a:tc>
                <a:tc vMerge="1">
                  <a:txBody>
                    <a:bodyPr/>
                    <a:lstStyle/>
                    <a:p>
                      <a:endParaRPr lang="en-GB"/>
                    </a:p>
                  </a:txBody>
                  <a:tcPr/>
                </a:tc>
                <a:tc>
                  <a:txBody>
                    <a:bodyPr/>
                    <a:lstStyle/>
                    <a:p>
                      <a:pPr algn="ctr" rtl="1">
                        <a:spcAft>
                          <a:spcPts val="0"/>
                        </a:spcAft>
                      </a:pPr>
                      <a:r>
                        <a:rPr lang="ar-SA" sz="1600" b="1">
                          <a:latin typeface="Times New Roman" pitchFamily="18" charset="0"/>
                          <a:cs typeface="Times New Roman" pitchFamily="18" charset="0"/>
                        </a:rPr>
                        <a:t>بروتين</a:t>
                      </a:r>
                      <a:endParaRPr lang="en-GB" sz="1600" b="1">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latin typeface="Times New Roman" pitchFamily="18" charset="0"/>
                          <a:cs typeface="Times New Roman" pitchFamily="18" charset="0"/>
                        </a:rPr>
                        <a:t>دهون</a:t>
                      </a:r>
                      <a:endParaRPr lang="en-GB" sz="1600" b="1" dirty="0">
                        <a:latin typeface="Times New Roman" pitchFamily="18" charset="0"/>
                        <a:ea typeface="Times New Roman"/>
                        <a:cs typeface="Times New Roman" pitchFamily="18" charset="0"/>
                      </a:endParaRPr>
                    </a:p>
                  </a:txBody>
                  <a:tcPr marL="68580" marR="68580" marT="0" marB="0"/>
                </a:tc>
                <a:tc vMerge="1">
                  <a:txBody>
                    <a:bodyPr/>
                    <a:lstStyle/>
                    <a:p>
                      <a:endParaRPr lang="en-GB"/>
                    </a:p>
                  </a:txBody>
                  <a:tcPr/>
                </a:tc>
                <a:tc vMerge="1">
                  <a:txBody>
                    <a:bodyPr/>
                    <a:lstStyle/>
                    <a:p>
                      <a:endParaRPr lang="en-GB"/>
                    </a:p>
                  </a:txBody>
                  <a:tcPr/>
                </a:tc>
                <a:tc vMerge="1">
                  <a:txBody>
                    <a:bodyPr/>
                    <a:lstStyle/>
                    <a:p>
                      <a:endParaRPr lang="en-GB"/>
                    </a:p>
                  </a:txBody>
                  <a:tcPr/>
                </a:tc>
              </a:tr>
              <a:tr h="284412">
                <a:tc>
                  <a:txBody>
                    <a:bodyPr/>
                    <a:lstStyle/>
                    <a:p>
                      <a:pPr algn="ctr" rtl="1">
                        <a:spcAft>
                          <a:spcPts val="0"/>
                        </a:spcAft>
                      </a:pPr>
                      <a:r>
                        <a:rPr lang="ar-SA" sz="1600" b="1" dirty="0">
                          <a:latin typeface="Times New Roman" pitchFamily="18" charset="0"/>
                          <a:cs typeface="Times New Roman" pitchFamily="18" charset="0"/>
                        </a:rPr>
                        <a:t>لحم بقرى طازج</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224</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18.6</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16.0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11</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167</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2.8</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r>
              <a:tr h="284412">
                <a:tc>
                  <a:txBody>
                    <a:bodyPr/>
                    <a:lstStyle/>
                    <a:p>
                      <a:pPr algn="ctr" rtl="1">
                        <a:spcAft>
                          <a:spcPts val="0"/>
                        </a:spcAft>
                      </a:pPr>
                      <a:r>
                        <a:rPr lang="ar-SA" sz="1600" b="1" dirty="0">
                          <a:latin typeface="Times New Roman" pitchFamily="18" charset="0"/>
                          <a:cs typeface="Times New Roman" pitchFamily="18" charset="0"/>
                        </a:rPr>
                        <a:t>لحم عجالي طازج</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164</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19.5</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9.0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11</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200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2.9</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r>
              <a:tr h="284412">
                <a:tc>
                  <a:txBody>
                    <a:bodyPr/>
                    <a:lstStyle/>
                    <a:p>
                      <a:pPr algn="ctr" rtl="1">
                        <a:spcAft>
                          <a:spcPts val="0"/>
                        </a:spcAft>
                      </a:pPr>
                      <a:r>
                        <a:rPr lang="ar-SA" sz="1600" b="1" dirty="0">
                          <a:latin typeface="Times New Roman" pitchFamily="18" charset="0"/>
                          <a:cs typeface="Times New Roman" pitchFamily="18" charset="0"/>
                        </a:rPr>
                        <a:t>لحم ضأن</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418</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24.0</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35.0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11</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200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30.0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r>
              <a:tr h="495746">
                <a:tc>
                  <a:txBody>
                    <a:bodyPr/>
                    <a:lstStyle/>
                    <a:p>
                      <a:pPr algn="ctr" rtl="1">
                        <a:spcAft>
                          <a:spcPts val="0"/>
                        </a:spcAft>
                      </a:pPr>
                      <a:r>
                        <a:rPr lang="ar-SA" sz="1600" b="1" dirty="0">
                          <a:latin typeface="Times New Roman" pitchFamily="18" charset="0"/>
                          <a:cs typeface="Times New Roman" pitchFamily="18" charset="0"/>
                        </a:rPr>
                        <a:t>لحم دجاج</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302</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18.0</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25.0</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11</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200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1.5</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r>
              <a:tr h="429581">
                <a:tc>
                  <a:txBody>
                    <a:bodyPr/>
                    <a:lstStyle/>
                    <a:p>
                      <a:pPr algn="ctr" rtl="1">
                        <a:spcAft>
                          <a:spcPts val="0"/>
                        </a:spcAft>
                      </a:pPr>
                      <a:r>
                        <a:rPr lang="ar-SA" sz="1600" b="1" dirty="0">
                          <a:latin typeface="Times New Roman" pitchFamily="18" charset="0"/>
                          <a:cs typeface="Times New Roman" pitchFamily="18" charset="0"/>
                        </a:rPr>
                        <a:t>سمك</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98</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18.7</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2.6</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133</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288</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9.2</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r>
              <a:tr h="284412">
                <a:tc>
                  <a:txBody>
                    <a:bodyPr/>
                    <a:lstStyle/>
                    <a:p>
                      <a:pPr algn="ctr" rtl="1">
                        <a:spcAft>
                          <a:spcPts val="0"/>
                        </a:spcAft>
                      </a:pPr>
                      <a:r>
                        <a:rPr lang="ar-SA" sz="1600" b="1" dirty="0">
                          <a:latin typeface="Times New Roman" pitchFamily="18" charset="0"/>
                          <a:cs typeface="Times New Roman" pitchFamily="18" charset="0"/>
                        </a:rPr>
                        <a:t>لبن جاموس كامل الدسم</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101</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nchor="ctr"/>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4.0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nchor="ctr"/>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7.0</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nchor="ctr"/>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160</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nchor="ctr"/>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86</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nchor="ctr"/>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0.2</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nchor="ctr"/>
                </a:tc>
              </a:tr>
              <a:tr h="284412">
                <a:tc>
                  <a:txBody>
                    <a:bodyPr/>
                    <a:lstStyle/>
                    <a:p>
                      <a:pPr algn="ctr" rtl="1">
                        <a:spcAft>
                          <a:spcPts val="0"/>
                        </a:spcAft>
                      </a:pPr>
                      <a:r>
                        <a:rPr lang="ar-SA" sz="1600" b="1" dirty="0">
                          <a:latin typeface="Times New Roman" pitchFamily="18" charset="0"/>
                          <a:cs typeface="Times New Roman" pitchFamily="18" charset="0"/>
                        </a:rPr>
                        <a:t>لبن بقرى كامل الدسم</a:t>
                      </a:r>
                      <a:endParaRPr lang="en-GB" sz="1600" b="1" dirty="0">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68</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3.5</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a:solidFill>
                            <a:schemeClr val="bg2">
                              <a:lumMod val="10000"/>
                            </a:schemeClr>
                          </a:solidFill>
                          <a:latin typeface="Times New Roman" pitchFamily="18" charset="0"/>
                          <a:cs typeface="Times New Roman" pitchFamily="18" charset="0"/>
                        </a:rPr>
                        <a:t>3.9</a:t>
                      </a:r>
                      <a:endParaRPr lang="en-GB" sz="1600" b="1">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109</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106</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c>
                  <a:txBody>
                    <a:bodyPr/>
                    <a:lstStyle/>
                    <a:p>
                      <a:pPr algn="ctr" rtl="1">
                        <a:spcAft>
                          <a:spcPts val="0"/>
                        </a:spcAft>
                      </a:pPr>
                      <a:r>
                        <a:rPr lang="ar-SA" sz="1600" b="1" dirty="0">
                          <a:solidFill>
                            <a:schemeClr val="bg2">
                              <a:lumMod val="10000"/>
                            </a:schemeClr>
                          </a:solidFill>
                          <a:latin typeface="Times New Roman" pitchFamily="18" charset="0"/>
                          <a:cs typeface="Times New Roman" pitchFamily="18" charset="0"/>
                        </a:rPr>
                        <a:t>0.1</a:t>
                      </a:r>
                      <a:endParaRPr lang="en-GB" sz="1600" b="1" dirty="0">
                        <a:solidFill>
                          <a:schemeClr val="bg2">
                            <a:lumMod val="10000"/>
                          </a:schemeClr>
                        </a:solidFill>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762000" y="838200"/>
            <a:ext cx="7696200" cy="4876800"/>
          </a:xfrm>
        </p:spPr>
        <p:txBody>
          <a:bodyPr>
            <a:noAutofit/>
          </a:bodyPr>
          <a:lstStyle/>
          <a:p>
            <a:pPr marL="265176" indent="-265176" algn="ctr" eaLnBrk="1" fontAlgn="auto" hangingPunct="1">
              <a:spcAft>
                <a:spcPts val="0"/>
              </a:spcAft>
              <a:buFont typeface="Wingdings 2" pitchFamily="18" charset="2"/>
              <a:buNone/>
              <a:defRPr/>
            </a:pPr>
            <a:r>
              <a:rPr lang="ar-SA" sz="2000" b="1" dirty="0" smtClean="0"/>
              <a:t>دور الإنتاج الحيواني في الغذاء والتغذية الصحية </a:t>
            </a:r>
            <a:endParaRPr lang="ar-EG" sz="2000" b="1" dirty="0" smtClean="0"/>
          </a:p>
          <a:p>
            <a:pPr marL="265176" indent="-265176" algn="ctr" eaLnBrk="1" fontAlgn="auto" hangingPunct="1">
              <a:spcAft>
                <a:spcPts val="0"/>
              </a:spcAft>
              <a:buFont typeface="Wingdings 2" pitchFamily="18" charset="2"/>
              <a:buNone/>
              <a:defRPr/>
            </a:pPr>
            <a:endParaRPr lang="ar-EG" sz="2000" dirty="0" smtClean="0"/>
          </a:p>
          <a:p>
            <a:pPr marL="265176" indent="-3175" algn="just" eaLnBrk="1" fontAlgn="auto" hangingPunct="1">
              <a:lnSpc>
                <a:spcPct val="150000"/>
              </a:lnSpc>
              <a:spcAft>
                <a:spcPts val="0"/>
              </a:spcAft>
              <a:buFont typeface="Wingdings 2" pitchFamily="18" charset="2"/>
              <a:buNone/>
              <a:defRPr/>
            </a:pPr>
            <a:r>
              <a:rPr lang="ar-SA" sz="2000" dirty="0" smtClean="0">
                <a:latin typeface="Times New Roman" pitchFamily="18" charset="0"/>
                <a:cs typeface="Times New Roman" pitchFamily="18" charset="0"/>
              </a:rPr>
              <a:t>ويلاحظ أن الأهمية الغذائية ليست في اللحوم فقط وأنما للمخلفات الحيوانية</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latin typeface="Times New Roman" pitchFamily="18" charset="0"/>
                <a:cs typeface="Times New Roman" pitchFamily="18" charset="0"/>
              </a:rPr>
              <a:t>حيث يمكن الاستفادة </a:t>
            </a:r>
            <a:r>
              <a:rPr lang="ar-SA" sz="2000" dirty="0" smtClean="0">
                <a:solidFill>
                  <a:srgbClr val="FF0000"/>
                </a:solidFill>
                <a:latin typeface="Times New Roman" pitchFamily="18" charset="0"/>
                <a:cs typeface="Times New Roman" pitchFamily="18" charset="0"/>
              </a:rPr>
              <a:t>من الجلد في صناعة المنتجات الجلدية والأحذية</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latin typeface="Times New Roman" pitchFamily="18" charset="0"/>
                <a:cs typeface="Times New Roman" pitchFamily="18" charset="0"/>
              </a:rPr>
              <a:t>والاستفادة </a:t>
            </a:r>
            <a:r>
              <a:rPr lang="ar-SA" sz="2000" dirty="0" smtClean="0">
                <a:solidFill>
                  <a:srgbClr val="FF0000"/>
                </a:solidFill>
                <a:latin typeface="Times New Roman" pitchFamily="18" charset="0"/>
                <a:cs typeface="Times New Roman" pitchFamily="18" charset="0"/>
              </a:rPr>
              <a:t>من العظام في صناعة الجيلاتيـن والصابون والجلسريـن وتكرير السكر</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latin typeface="Times New Roman" pitchFamily="18" charset="0"/>
                <a:cs typeface="Times New Roman" pitchFamily="18" charset="0"/>
              </a:rPr>
              <a:t>كما يمكن استخدام </a:t>
            </a:r>
            <a:r>
              <a:rPr lang="ar-SA" sz="2000" dirty="0" smtClean="0">
                <a:solidFill>
                  <a:srgbClr val="FF0000"/>
                </a:solidFill>
                <a:latin typeface="Times New Roman" pitchFamily="18" charset="0"/>
                <a:cs typeface="Times New Roman" pitchFamily="18" charset="0"/>
              </a:rPr>
              <a:t>الغدد الصماء في تحضير الخلاصات الطبية</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solidFill>
                  <a:srgbClr val="FF0000"/>
                </a:solidFill>
                <a:latin typeface="Times New Roman" pitchFamily="18" charset="0"/>
                <a:cs typeface="Times New Roman" pitchFamily="18" charset="0"/>
              </a:rPr>
              <a:t>وصناعة الصابون ومراهم الأدوية من الشحوم</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latin typeface="Times New Roman" pitchFamily="18" charset="0"/>
                <a:cs typeface="Times New Roman" pitchFamily="18" charset="0"/>
              </a:rPr>
              <a:t>بالإضافة إلى </a:t>
            </a:r>
            <a:r>
              <a:rPr lang="ar-SA" sz="2000" dirty="0" smtClean="0">
                <a:solidFill>
                  <a:srgbClr val="FF0000"/>
                </a:solidFill>
                <a:latin typeface="Times New Roman" pitchFamily="18" charset="0"/>
                <a:cs typeface="Times New Roman" pitchFamily="18" charset="0"/>
              </a:rPr>
              <a:t>صناعة الخيوط الجراحية وأوتار الآلات الموسيقية من الأمعاء</a:t>
            </a:r>
            <a:r>
              <a:rPr lang="ar-EG" sz="2000" dirty="0" smtClean="0">
                <a:latin typeface="Times New Roman" pitchFamily="18" charset="0"/>
                <a:cs typeface="Times New Roman" pitchFamily="18" charset="0"/>
              </a:rPr>
              <a:t>.</a:t>
            </a:r>
          </a:p>
          <a:p>
            <a:pPr marL="536575" indent="-173038" algn="just" eaLnBrk="1" fontAlgn="auto" hangingPunct="1">
              <a:lnSpc>
                <a:spcPct val="150000"/>
              </a:lnSpc>
              <a:spcAft>
                <a:spcPts val="0"/>
              </a:spcAft>
              <a:buClr>
                <a:schemeClr val="tx1"/>
              </a:buClr>
              <a:buFont typeface="Wingdings 2"/>
              <a:buChar char=""/>
              <a:defRPr/>
            </a:pPr>
            <a:r>
              <a:rPr lang="ar-SA" sz="2000" dirty="0" smtClean="0">
                <a:latin typeface="Times New Roman" pitchFamily="18" charset="0"/>
                <a:cs typeface="Times New Roman" pitchFamily="18" charset="0"/>
              </a:rPr>
              <a:t>علاوة على فوائد أخرى عديدة للكبد والمعدة والمخ ، ويساعد التخلص من </a:t>
            </a:r>
            <a:r>
              <a:rPr lang="ar-EG" sz="2000" dirty="0" smtClean="0">
                <a:latin typeface="Times New Roman" pitchFamily="18" charset="0"/>
                <a:cs typeface="Times New Roman" pitchFamily="18" charset="0"/>
              </a:rPr>
              <a:t>تلك </a:t>
            </a:r>
            <a:r>
              <a:rPr lang="ar-SA" sz="2000" dirty="0" smtClean="0">
                <a:latin typeface="Times New Roman" pitchFamily="18" charset="0"/>
                <a:cs typeface="Times New Roman" pitchFamily="18" charset="0"/>
              </a:rPr>
              <a:t>المخلفات على حماية البيئة من التلوث.</a:t>
            </a:r>
            <a:endParaRPr lang="ar-EG" sz="2000" dirty="0" smtClean="0">
              <a:latin typeface="Times New Roman" pitchFamily="18" charset="0"/>
              <a:cs typeface="Times New Roman" pitchFamily="18" charset="0"/>
            </a:endParaRPr>
          </a:p>
        </p:txBody>
      </p:sp>
      <p:sp>
        <p:nvSpPr>
          <p:cNvPr id="22531"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2532"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685800"/>
            <a:ext cx="7848600" cy="1981200"/>
          </a:xfrm>
        </p:spPr>
        <p:txBody>
          <a:bodyPr>
            <a:noAutofit/>
          </a:bodyPr>
          <a:lstStyle/>
          <a:p>
            <a:pPr marL="265176" indent="-265176" algn="ctr" eaLnBrk="1" fontAlgn="auto" hangingPunct="1">
              <a:spcAft>
                <a:spcPts val="0"/>
              </a:spcAft>
              <a:buFont typeface="Wingdings 2" pitchFamily="18" charset="2"/>
              <a:buNone/>
              <a:defRPr/>
            </a:pPr>
            <a:r>
              <a:rPr lang="ar-SA" sz="2000" b="1" dirty="0" smtClean="0"/>
              <a:t>الإنتاج الحيوانى فى العالم</a:t>
            </a:r>
            <a:endParaRPr lang="ar-EG" sz="2000" b="1" dirty="0" smtClean="0"/>
          </a:p>
          <a:p>
            <a:pPr marL="265176" indent="-265176" algn="ctr" eaLnBrk="1" fontAlgn="auto" hangingPunct="1">
              <a:spcAft>
                <a:spcPts val="0"/>
              </a:spcAft>
              <a:buFont typeface="Wingdings 2" pitchFamily="18" charset="2"/>
              <a:buNone/>
              <a:defRPr/>
            </a:pPr>
            <a:endParaRPr lang="ar-EG" sz="1200" dirty="0" smtClean="0"/>
          </a:p>
          <a:p>
            <a:pPr marL="87313" indent="276225" algn="just" eaLnBrk="1" fontAlgn="auto" hangingPunct="1">
              <a:spcAft>
                <a:spcPts val="0"/>
              </a:spcAft>
              <a:buFont typeface="Wingdings 2" pitchFamily="18" charset="2"/>
              <a:buNone/>
              <a:defRPr/>
            </a:pPr>
            <a:r>
              <a:rPr lang="ar-SA" sz="1700" b="1" dirty="0" smtClean="0">
                <a:latin typeface="Times New Roman" pitchFamily="18" charset="0"/>
                <a:cs typeface="Times New Roman" pitchFamily="18" charset="0"/>
              </a:rPr>
              <a:t>تختلف مناطق العالم فى مقدار ما توفره من منتجات غذائية حيوانية (لحوم وألبان ومنتجات ألبان) لشعوبها ويرجع هذا التباين إلى اختلاف </a:t>
            </a:r>
            <a:r>
              <a:rPr lang="ar-SA" sz="1700" b="1" dirty="0" smtClean="0">
                <a:solidFill>
                  <a:srgbClr val="C00000"/>
                </a:solidFill>
                <a:latin typeface="Times New Roman" pitchFamily="18" charset="0"/>
                <a:cs typeface="Times New Roman" pitchFamily="18" charset="0"/>
              </a:rPr>
              <a:t>أعداد وأنواع الحيوانات الموجودة فى تلك المناطق</a:t>
            </a:r>
            <a:r>
              <a:rPr lang="ar-EG" sz="1700" b="1" dirty="0" smtClean="0">
                <a:latin typeface="Times New Roman" pitchFamily="18" charset="0"/>
                <a:cs typeface="Times New Roman" pitchFamily="18" charset="0"/>
              </a:rPr>
              <a:t>.</a:t>
            </a:r>
          </a:p>
          <a:p>
            <a:pPr marL="87313" indent="276225" algn="just" eaLnBrk="1" fontAlgn="auto" hangingPunct="1">
              <a:spcAft>
                <a:spcPts val="0"/>
              </a:spcAft>
              <a:buFont typeface="Wingdings 2" pitchFamily="18" charset="2"/>
              <a:buNone/>
              <a:defRPr/>
            </a:pPr>
            <a:endParaRPr lang="ar-EG" sz="500" b="1" dirty="0" smtClean="0">
              <a:latin typeface="Times New Roman" pitchFamily="18" charset="0"/>
              <a:cs typeface="Times New Roman" pitchFamily="18" charset="0"/>
            </a:endParaRPr>
          </a:p>
          <a:p>
            <a:pPr marL="87313" indent="276225" algn="ctr" eaLnBrk="1" fontAlgn="auto" hangingPunct="1">
              <a:spcAft>
                <a:spcPts val="0"/>
              </a:spcAft>
              <a:buFont typeface="Wingdings 2" pitchFamily="18" charset="2"/>
              <a:buNone/>
              <a:defRPr/>
            </a:pPr>
            <a:r>
              <a:rPr lang="ar-SA" sz="1700" b="1" dirty="0" smtClean="0">
                <a:latin typeface="Times New Roman" pitchFamily="18" charset="0"/>
                <a:cs typeface="Times New Roman" pitchFamily="18" charset="0"/>
              </a:rPr>
              <a:t>أعداد الأبقار والجاموس والأغنام والماعز </a:t>
            </a:r>
            <a:r>
              <a:rPr lang="ar-EG" sz="1700" b="1" dirty="0" smtClean="0">
                <a:latin typeface="Times New Roman" pitchFamily="18" charset="0"/>
                <a:cs typeface="Times New Roman" pitchFamily="18" charset="0"/>
              </a:rPr>
              <a:t>والخنازير والابل </a:t>
            </a:r>
            <a:r>
              <a:rPr lang="ar-SA" sz="1700" b="1" dirty="0" smtClean="0">
                <a:latin typeface="Times New Roman" pitchFamily="18" charset="0"/>
                <a:cs typeface="Times New Roman" pitchFamily="18" charset="0"/>
              </a:rPr>
              <a:t>(بالألف رأس) </a:t>
            </a:r>
            <a:endParaRPr lang="en-GB" sz="1700" b="1" dirty="0" smtClean="0">
              <a:latin typeface="Times New Roman" pitchFamily="18" charset="0"/>
              <a:cs typeface="Times New Roman" pitchFamily="18" charset="0"/>
            </a:endParaRPr>
          </a:p>
          <a:p>
            <a:pPr marL="87313" indent="276225" algn="ctr" eaLnBrk="1" fontAlgn="auto" hangingPunct="1">
              <a:spcAft>
                <a:spcPts val="0"/>
              </a:spcAft>
              <a:buFont typeface="Wingdings 2" pitchFamily="18" charset="2"/>
              <a:buNone/>
              <a:defRPr/>
            </a:pPr>
            <a:r>
              <a:rPr lang="ar-SA" sz="1700" b="1" dirty="0" smtClean="0">
                <a:latin typeface="Times New Roman" pitchFamily="18" charset="0"/>
                <a:cs typeface="Times New Roman" pitchFamily="18" charset="0"/>
              </a:rPr>
              <a:t>فى مناطق العالم المختلفة عام 1995</a:t>
            </a:r>
            <a:r>
              <a:rPr lang="ar-SA" sz="1700"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FAO</a:t>
            </a:r>
            <a:r>
              <a:rPr lang="ar-SA" sz="1700" dirty="0" smtClean="0">
                <a:latin typeface="Times New Roman" pitchFamily="18" charset="0"/>
                <a:cs typeface="Times New Roman" pitchFamily="18" charset="0"/>
              </a:rPr>
              <a:t>).</a:t>
            </a:r>
            <a:r>
              <a:rPr lang="ar-EG" sz="1700" dirty="0" smtClean="0">
                <a:latin typeface="Times New Roman" pitchFamily="18" charset="0"/>
                <a:cs typeface="Times New Roman" pitchFamily="18" charset="0"/>
              </a:rPr>
              <a:t> </a:t>
            </a:r>
            <a:r>
              <a:rPr lang="ar-EG" b="1" dirty="0">
                <a:solidFill>
                  <a:srgbClr val="FF0000"/>
                </a:solidFill>
                <a:latin typeface="Times New Roman" pitchFamily="18" charset="0"/>
                <a:cs typeface="Times New Roman" pitchFamily="18" charset="0"/>
              </a:rPr>
              <a:t>(للإطلاع فقط)</a:t>
            </a:r>
          </a:p>
          <a:p>
            <a:pPr marL="87313" indent="276225" algn="ctr" eaLnBrk="1" fontAlgn="auto" hangingPunct="1">
              <a:spcAft>
                <a:spcPts val="0"/>
              </a:spcAft>
              <a:buFont typeface="Wingdings 2" pitchFamily="18" charset="2"/>
              <a:buNone/>
              <a:defRPr/>
            </a:pPr>
            <a:endParaRPr lang="ar-EG" sz="1700" dirty="0" smtClean="0">
              <a:latin typeface="Times New Roman" pitchFamily="18" charset="0"/>
              <a:cs typeface="Times New Roman" pitchFamily="18" charset="0"/>
            </a:endParaRPr>
          </a:p>
        </p:txBody>
      </p:sp>
      <p:sp>
        <p:nvSpPr>
          <p:cNvPr id="23555"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3556"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graphicFrame>
        <p:nvGraphicFramePr>
          <p:cNvPr id="7" name="Table 6"/>
          <p:cNvGraphicFramePr>
            <a:graphicFrameLocks noGrp="1"/>
          </p:cNvGraphicFramePr>
          <p:nvPr/>
        </p:nvGraphicFramePr>
        <p:xfrm>
          <a:off x="914400" y="2781300"/>
          <a:ext cx="7315200" cy="3086100"/>
        </p:xfrm>
        <a:graphic>
          <a:graphicData uri="http://schemas.openxmlformats.org/drawingml/2006/table">
            <a:tbl>
              <a:tblPr rtl="1"/>
              <a:tblGrid>
                <a:gridCol w="1661885"/>
                <a:gridCol w="1041400"/>
                <a:gridCol w="874486"/>
                <a:gridCol w="972343"/>
                <a:gridCol w="979752"/>
                <a:gridCol w="979752"/>
                <a:gridCol w="805581"/>
              </a:tblGrid>
              <a:tr h="342900">
                <a:tc>
                  <a:txBody>
                    <a:bodyPr/>
                    <a:lstStyle/>
                    <a:p>
                      <a:pPr algn="justLow" rtl="1">
                        <a:spcAft>
                          <a:spcPts val="0"/>
                        </a:spcAft>
                      </a:pPr>
                      <a:r>
                        <a:rPr lang="ar-SA" sz="1600" b="1" dirty="0">
                          <a:solidFill>
                            <a:srgbClr val="C00000"/>
                          </a:solidFill>
                          <a:latin typeface="Times New Roman" pitchFamily="18" charset="0"/>
                          <a:ea typeface="Times New Roman"/>
                          <a:cs typeface="Times New Roman" pitchFamily="18" charset="0"/>
                        </a:rPr>
                        <a:t>المنطقة</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أبقار</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جاموس</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أغنام</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ماعز</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خنازير</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1">
                        <a:spcAft>
                          <a:spcPts val="0"/>
                        </a:spcAft>
                      </a:pPr>
                      <a:r>
                        <a:rPr lang="ar-SA" sz="1600" b="1" dirty="0">
                          <a:solidFill>
                            <a:srgbClr val="C00000"/>
                          </a:solidFill>
                          <a:latin typeface="Times New Roman" pitchFamily="18" charset="0"/>
                          <a:ea typeface="Times New Roman"/>
                          <a:cs typeface="Times New Roman" pitchFamily="18" charset="0"/>
                        </a:rPr>
                        <a:t>إبل</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342900">
                <a:tc>
                  <a:txBody>
                    <a:bodyPr/>
                    <a:lstStyle/>
                    <a:p>
                      <a:pPr algn="r" rtl="1">
                        <a:spcAft>
                          <a:spcPts val="0"/>
                        </a:spcAft>
                      </a:pPr>
                      <a:r>
                        <a:rPr lang="ar-SA" sz="1600" b="1" dirty="0">
                          <a:solidFill>
                            <a:srgbClr val="C00000"/>
                          </a:solidFill>
                          <a:latin typeface="Times New Roman" pitchFamily="18" charset="0"/>
                          <a:ea typeface="Times New Roman"/>
                          <a:cs typeface="Times New Roman" pitchFamily="18" charset="0"/>
                        </a:rPr>
                        <a:t>آسيا</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198,212</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2,800</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209,933</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176,401</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21,290</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1,420</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a:noFill/>
                    </a:lnB>
                  </a:tcPr>
                </a:tc>
              </a:tr>
              <a:tr h="342900">
                <a:tc>
                  <a:txBody>
                    <a:bodyPr/>
                    <a:lstStyle/>
                    <a:p>
                      <a:pPr algn="r" rtl="1">
                        <a:spcAft>
                          <a:spcPts val="0"/>
                        </a:spcAft>
                      </a:pPr>
                      <a:r>
                        <a:rPr lang="ar-SA" sz="1600" b="1" dirty="0">
                          <a:solidFill>
                            <a:srgbClr val="C00000"/>
                          </a:solidFill>
                          <a:latin typeface="Times New Roman" pitchFamily="18" charset="0"/>
                          <a:ea typeface="Times New Roman"/>
                          <a:cs typeface="Times New Roman" pitchFamily="18" charset="0"/>
                        </a:rPr>
                        <a:t>أوروبا</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164,635</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5</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16,471</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15,596</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94,711</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r>
              <a:tr h="342900">
                <a:tc>
                  <a:txBody>
                    <a:bodyPr/>
                    <a:lstStyle/>
                    <a:p>
                      <a:pPr algn="r" rtl="1">
                        <a:spcAft>
                          <a:spcPts val="0"/>
                        </a:spcAft>
                      </a:pPr>
                      <a:r>
                        <a:rPr lang="ar-SA" sz="1600" b="1" dirty="0">
                          <a:solidFill>
                            <a:srgbClr val="C00000"/>
                          </a:solidFill>
                          <a:latin typeface="Times New Roman" pitchFamily="18" charset="0"/>
                          <a:ea typeface="Times New Roman"/>
                          <a:cs typeface="Times New Roman" pitchFamily="18" charset="0"/>
                        </a:rPr>
                        <a:t>أمريكا الشمالية</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300,154</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1,701</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86,885</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23,308</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57,213</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r>
              <a:tr h="342900">
                <a:tc>
                  <a:txBody>
                    <a:bodyPr/>
                    <a:lstStyle/>
                    <a:p>
                      <a:pPr algn="r" rtl="1">
                        <a:spcAft>
                          <a:spcPts val="0"/>
                        </a:spcAft>
                      </a:pPr>
                      <a:r>
                        <a:rPr lang="ar-SA" sz="1600" b="1" dirty="0">
                          <a:solidFill>
                            <a:srgbClr val="C00000"/>
                          </a:solidFill>
                          <a:latin typeface="Times New Roman" pitchFamily="18" charset="0"/>
                          <a:ea typeface="Times New Roman"/>
                          <a:cs typeface="Times New Roman" pitchFamily="18" charset="0"/>
                        </a:rPr>
                        <a:t>أمريكا الجنوبية</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431,450</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147,042</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359,720</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435,729</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534,010</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4,729</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r>
              <a:tr h="342900">
                <a:tc>
                  <a:txBody>
                    <a:bodyPr/>
                    <a:lstStyle/>
                    <a:p>
                      <a:pPr algn="r" rtl="1">
                        <a:spcAft>
                          <a:spcPts val="0"/>
                        </a:spcAft>
                      </a:pPr>
                      <a:r>
                        <a:rPr lang="ar-SA" sz="1600" b="1" dirty="0">
                          <a:solidFill>
                            <a:srgbClr val="C00000"/>
                          </a:solidFill>
                          <a:latin typeface="Times New Roman" pitchFamily="18" charset="0"/>
                          <a:ea typeface="Times New Roman"/>
                          <a:cs typeface="Times New Roman" pitchFamily="18" charset="0"/>
                        </a:rPr>
                        <a:t>أفريقيا</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107,127</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146</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125,503</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15,639</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166,552</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10</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a:noFill/>
                    </a:lnB>
                  </a:tcPr>
                </a:tc>
              </a:tr>
              <a:tr h="342900">
                <a:tc>
                  <a:txBody>
                    <a:bodyPr/>
                    <a:lstStyle/>
                    <a:p>
                      <a:pPr algn="r" rtl="1">
                        <a:spcAft>
                          <a:spcPts val="0"/>
                        </a:spcAft>
                      </a:pPr>
                      <a:r>
                        <a:rPr lang="ar-SA" sz="1600" b="1" dirty="0" smtClean="0">
                          <a:solidFill>
                            <a:srgbClr val="C00000"/>
                          </a:solidFill>
                          <a:latin typeface="Times New Roman" pitchFamily="18" charset="0"/>
                          <a:ea typeface="Times New Roman"/>
                          <a:cs typeface="Times New Roman" pitchFamily="18" charset="0"/>
                        </a:rPr>
                        <a:t>الأوقيانوس</a:t>
                      </a:r>
                      <a:r>
                        <a:rPr lang="ar-EG" sz="1600" b="1" dirty="0" smtClean="0">
                          <a:solidFill>
                            <a:srgbClr val="C00000"/>
                          </a:solidFill>
                          <a:latin typeface="Times New Roman" pitchFamily="18" charset="0"/>
                          <a:ea typeface="Times New Roman"/>
                          <a:cs typeface="Times New Roman" pitchFamily="18" charset="0"/>
                        </a:rPr>
                        <a:t> (أستراليا)</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36,951</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solidFill>
                            <a:srgbClr val="002060"/>
                          </a:solidFill>
                          <a:latin typeface="Times New Roman" pitchFamily="18" charset="0"/>
                          <a:ea typeface="Times New Roman"/>
                          <a:cs typeface="Times New Roman" pitchFamily="18" charset="0"/>
                        </a:rPr>
                        <a:t>-</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175,152</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600" b="1">
                          <a:solidFill>
                            <a:srgbClr val="002060"/>
                          </a:solidFill>
                          <a:latin typeface="Times New Roman" pitchFamily="18" charset="0"/>
                          <a:ea typeface="Times New Roman"/>
                          <a:cs typeface="Times New Roman" pitchFamily="18" charset="0"/>
                        </a:rPr>
                        <a:t>847</a:t>
                      </a:r>
                      <a:endParaRPr lang="en-GB" sz="1600" b="1">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166,552</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a:noFill/>
                    </a:lnT>
                    <a:lnB w="12700" cap="flat" cmpd="sng" algn="ctr">
                      <a:solidFill>
                        <a:srgbClr val="000000"/>
                      </a:solidFill>
                      <a:prstDash val="solid"/>
                      <a:round/>
                      <a:headEnd type="none" w="med" len="med"/>
                      <a:tailEnd type="none" w="med" len="med"/>
                    </a:lnB>
                  </a:tcPr>
                </a:tc>
              </a:tr>
              <a:tr h="342900">
                <a:tc>
                  <a:txBody>
                    <a:bodyPr/>
                    <a:lstStyle/>
                    <a:p>
                      <a:pPr algn="r" rtl="1">
                        <a:spcAft>
                          <a:spcPts val="0"/>
                        </a:spcAft>
                      </a:pPr>
                      <a:r>
                        <a:rPr lang="ar-SA" sz="1600" b="1" dirty="0" smtClean="0">
                          <a:solidFill>
                            <a:srgbClr val="C00000"/>
                          </a:solidFill>
                          <a:latin typeface="Times New Roman" pitchFamily="18" charset="0"/>
                          <a:ea typeface="Times New Roman"/>
                          <a:cs typeface="Times New Roman" pitchFamily="18" charset="0"/>
                        </a:rPr>
                        <a:t>الإجمـــالى</a:t>
                      </a:r>
                      <a:r>
                        <a:rPr lang="ar-EG" sz="1600" b="1" baseline="0" dirty="0" smtClean="0">
                          <a:solidFill>
                            <a:srgbClr val="C00000"/>
                          </a:solidFill>
                          <a:latin typeface="Times New Roman" pitchFamily="18" charset="0"/>
                          <a:ea typeface="Times New Roman"/>
                          <a:cs typeface="Times New Roman" pitchFamily="18" charset="0"/>
                        </a:rPr>
                        <a:t> -عام 1995</a:t>
                      </a:r>
                      <a:endParaRPr lang="en-GB" sz="1600" b="1" dirty="0">
                        <a:solidFill>
                          <a:srgbClr val="C00000"/>
                        </a:solidFill>
                        <a:latin typeface="Times New Roman" pitchFamily="18" charset="0"/>
                        <a:ea typeface="Times New Roman"/>
                        <a:cs typeface="Times New Roman" pitchFamily="18" charset="0"/>
                      </a:endParaRPr>
                    </a:p>
                  </a:txBody>
                  <a:tcPr marL="19685" marR="196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1,238,529</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151,694</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973,664</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667,520</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1,040,328</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rtl="0">
                        <a:spcAft>
                          <a:spcPts val="0"/>
                        </a:spcAft>
                      </a:pPr>
                      <a:r>
                        <a:rPr lang="en-US" sz="1600" b="1" dirty="0">
                          <a:solidFill>
                            <a:srgbClr val="002060"/>
                          </a:solidFill>
                          <a:latin typeface="Times New Roman" pitchFamily="18" charset="0"/>
                          <a:ea typeface="Times New Roman"/>
                          <a:cs typeface="Times New Roman" pitchFamily="18" charset="0"/>
                        </a:rPr>
                        <a:t>6,159</a:t>
                      </a:r>
                      <a:endParaRPr lang="en-GB" sz="1600" b="1"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342900">
                <a:tc>
                  <a:txBody>
                    <a:bodyPr/>
                    <a:lstStyle/>
                    <a:p>
                      <a:pPr marL="0" algn="ctr" rtl="0" eaLnBrk="1" latinLnBrk="0" hangingPunct="1">
                        <a:spcAft>
                          <a:spcPts val="0"/>
                        </a:spcAft>
                      </a:pPr>
                      <a:r>
                        <a:rPr kumimoji="0" lang="ar-SA" sz="1600" b="1" kern="1200" dirty="0" smtClean="0">
                          <a:solidFill>
                            <a:srgbClr val="002060"/>
                          </a:solidFill>
                          <a:latin typeface="Times New Roman" pitchFamily="18" charset="0"/>
                          <a:ea typeface="Times New Roman"/>
                          <a:cs typeface="Times New Roman" pitchFamily="18" charset="0"/>
                        </a:rPr>
                        <a:t>عام </a:t>
                      </a:r>
                      <a:r>
                        <a:rPr kumimoji="0" lang="ar-EG" sz="1600" b="1" kern="1200" dirty="0" smtClean="0">
                          <a:solidFill>
                            <a:srgbClr val="002060"/>
                          </a:solidFill>
                          <a:latin typeface="Times New Roman" pitchFamily="18" charset="0"/>
                          <a:ea typeface="Times New Roman"/>
                          <a:cs typeface="Times New Roman" pitchFamily="18" charset="0"/>
                        </a:rPr>
                        <a:t>2012</a:t>
                      </a:r>
                      <a:r>
                        <a:rPr kumimoji="0" lang="en-US" sz="1600" b="1" kern="1200" baseline="0" dirty="0" smtClean="0">
                          <a:solidFill>
                            <a:srgbClr val="002060"/>
                          </a:solidFill>
                          <a:latin typeface="Times New Roman" pitchFamily="18" charset="0"/>
                          <a:ea typeface="Times New Roman"/>
                          <a:cs typeface="Times New Roman" pitchFamily="18" charset="0"/>
                        </a:rPr>
                        <a:t> -  </a:t>
                      </a:r>
                      <a:r>
                        <a:rPr kumimoji="0" lang="en-US" sz="1600" b="1" kern="1200" dirty="0" smtClean="0">
                          <a:solidFill>
                            <a:srgbClr val="002060"/>
                          </a:solidFill>
                          <a:latin typeface="Times New Roman" pitchFamily="18" charset="0"/>
                          <a:ea typeface="Times New Roman"/>
                          <a:cs typeface="Times New Roman" pitchFamily="18" charset="0"/>
                        </a:rPr>
                        <a:t>FAO</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1,485,211</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198,883</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1,169,004</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996,120</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966,170</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ctr" rtl="0" eaLnBrk="1" latinLnBrk="0" hangingPunct="1">
                        <a:spcAft>
                          <a:spcPts val="0"/>
                        </a:spcAft>
                      </a:pPr>
                      <a:r>
                        <a:rPr kumimoji="0" lang="en-GB" sz="1600" b="1" kern="1200" dirty="0" smtClean="0">
                          <a:solidFill>
                            <a:srgbClr val="002060"/>
                          </a:solidFill>
                          <a:latin typeface="Times New Roman" pitchFamily="18" charset="0"/>
                          <a:ea typeface="Times New Roman"/>
                          <a:cs typeface="Times New Roman" pitchFamily="18" charset="0"/>
                        </a:rPr>
                        <a:t>26,684</a:t>
                      </a:r>
                      <a:endParaRPr kumimoji="0" lang="en-GB" sz="1600" b="1" kern="1200" dirty="0">
                        <a:solidFill>
                          <a:srgbClr val="002060"/>
                        </a:solidFill>
                        <a:latin typeface="Times New Roman" pitchFamily="18" charset="0"/>
                        <a:ea typeface="Times New Roman"/>
                        <a:cs typeface="Times New Roman" pitchFamily="18" charset="0"/>
                      </a:endParaRPr>
                    </a:p>
                  </a:txBody>
                  <a:tcPr marL="19685" marR="19685" marT="0" marB="0" anchor="ctr">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60000"/>
                        <a:lumOff val="40000"/>
                      </a:schemeClr>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4579"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
        <p:nvSpPr>
          <p:cNvPr id="24580"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p>
            <a:r>
              <a:rPr lang="en-US" sz="900" b="1">
                <a:solidFill>
                  <a:srgbClr val="EF7C03"/>
                </a:solidFill>
              </a:rPr>
              <a:t>2012</a:t>
            </a:r>
            <a:r>
              <a:rPr lang="en-US" sz="1000" b="1">
                <a:solidFill>
                  <a:srgbClr val="1445A8"/>
                </a:solidFill>
              </a:rPr>
              <a:t> </a:t>
            </a:r>
            <a:endParaRPr lang="en-US"/>
          </a:p>
        </p:txBody>
      </p:sp>
      <p:graphicFrame>
        <p:nvGraphicFramePr>
          <p:cNvPr id="7" name="Table 6"/>
          <p:cNvGraphicFramePr>
            <a:graphicFrameLocks noGrp="1"/>
          </p:cNvGraphicFramePr>
          <p:nvPr/>
        </p:nvGraphicFramePr>
        <p:xfrm>
          <a:off x="914400" y="914397"/>
          <a:ext cx="4038600" cy="3373335"/>
        </p:xfrm>
        <a:graphic>
          <a:graphicData uri="http://schemas.openxmlformats.org/drawingml/2006/table">
            <a:tbl>
              <a:tblPr rtl="1">
                <a:tableStyleId>{69C7853C-536D-4A76-A0AE-DD22124D55A5}</a:tableStyleId>
              </a:tblPr>
              <a:tblGrid>
                <a:gridCol w="1635647"/>
                <a:gridCol w="280815"/>
                <a:gridCol w="681321"/>
                <a:gridCol w="1440817"/>
              </a:tblGrid>
              <a:tr h="257214">
                <a:tc>
                  <a:txBody>
                    <a:bodyPr/>
                    <a:lstStyle/>
                    <a:p>
                      <a:pPr algn="r" rtl="1">
                        <a:spcAft>
                          <a:spcPts val="0"/>
                        </a:spcAft>
                      </a:pPr>
                      <a:r>
                        <a:rPr lang="ar-SA" sz="1700" b="1" dirty="0">
                          <a:latin typeface="Times New Roman" pitchFamily="18" charset="0"/>
                          <a:cs typeface="Times New Roman" pitchFamily="18" charset="0"/>
                        </a:rPr>
                        <a:t>البقرة البالغة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solidFill>
                            <a:srgbClr val="FF0000"/>
                          </a:solidFill>
                          <a:latin typeface="Times New Roman" pitchFamily="18" charset="0"/>
                          <a:cs typeface="Times New Roman" pitchFamily="18" charset="0"/>
                        </a:rPr>
                        <a:t>1</a:t>
                      </a:r>
                      <a:r>
                        <a:rPr lang="ar-EG" sz="1700" b="1" dirty="0" smtClean="0">
                          <a:solidFill>
                            <a:srgbClr val="FF0000"/>
                          </a:solidFill>
                          <a:latin typeface="Times New Roman" pitchFamily="18" charset="0"/>
                          <a:cs typeface="Times New Roman" pitchFamily="18" charset="0"/>
                        </a:rPr>
                        <a:t>,</a:t>
                      </a:r>
                      <a:r>
                        <a:rPr lang="ar-SA" sz="1700" b="1" dirty="0" smtClean="0">
                          <a:solidFill>
                            <a:srgbClr val="FF0000"/>
                          </a:solidFill>
                          <a:latin typeface="Times New Roman" pitchFamily="18" charset="0"/>
                          <a:cs typeface="Times New Roman" pitchFamily="18" charset="0"/>
                        </a:rPr>
                        <a:t>00</a:t>
                      </a:r>
                      <a:endParaRPr lang="en-GB" sz="17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وحدة    حيوانية</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dirty="0">
                          <a:latin typeface="Times New Roman" pitchFamily="18" charset="0"/>
                          <a:cs typeface="Times New Roman" pitchFamily="18" charset="0"/>
                        </a:rPr>
                        <a:t>البقرة المتوسطة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50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   "           "</a:t>
                      </a:r>
                      <a:endParaRPr lang="en-GB" sz="1700" b="1">
                        <a:latin typeface="Times New Roman" pitchFamily="18" charset="0"/>
                        <a:ea typeface="Times New Roman"/>
                        <a:cs typeface="Times New Roman" pitchFamily="18" charset="0"/>
                      </a:endParaRPr>
                    </a:p>
                  </a:txBody>
                  <a:tcPr marL="68580" marR="68580" marT="0" marB="0" anchor="ctr"/>
                </a:tc>
              </a:tr>
              <a:tr h="257214">
                <a:tc>
                  <a:txBody>
                    <a:bodyPr/>
                    <a:lstStyle/>
                    <a:p>
                      <a:pPr algn="r" rtl="1">
                        <a:spcAft>
                          <a:spcPts val="0"/>
                        </a:spcAft>
                      </a:pPr>
                      <a:r>
                        <a:rPr lang="ar-SA" sz="1700" b="1" dirty="0">
                          <a:latin typeface="Times New Roman" pitchFamily="18" charset="0"/>
                          <a:cs typeface="Times New Roman" pitchFamily="18" charset="0"/>
                        </a:rPr>
                        <a:t>البقرة الصغيرة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25</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dirty="0">
                          <a:latin typeface="Times New Roman" pitchFamily="18" charset="0"/>
                          <a:cs typeface="Times New Roman" pitchFamily="18" charset="0"/>
                        </a:rPr>
                        <a:t>الثور</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solidFill>
                            <a:srgbClr val="FF0000"/>
                          </a:solidFill>
                          <a:latin typeface="Times New Roman" pitchFamily="18" charset="0"/>
                          <a:cs typeface="Times New Roman" pitchFamily="18" charset="0"/>
                        </a:rPr>
                        <a:t>1</a:t>
                      </a:r>
                      <a:r>
                        <a:rPr lang="ar-EG" sz="1700" b="1" dirty="0" smtClean="0">
                          <a:solidFill>
                            <a:srgbClr val="FF0000"/>
                          </a:solidFill>
                          <a:latin typeface="Times New Roman" pitchFamily="18" charset="0"/>
                          <a:cs typeface="Times New Roman" pitchFamily="18" charset="0"/>
                        </a:rPr>
                        <a:t>,</a:t>
                      </a:r>
                      <a:r>
                        <a:rPr lang="ar-SA" sz="1700" b="1" dirty="0" smtClean="0">
                          <a:solidFill>
                            <a:srgbClr val="FF0000"/>
                          </a:solidFill>
                          <a:latin typeface="Times New Roman" pitchFamily="18" charset="0"/>
                          <a:cs typeface="Times New Roman" pitchFamily="18" charset="0"/>
                        </a:rPr>
                        <a:t>25</a:t>
                      </a:r>
                      <a:endParaRPr lang="en-GB" sz="17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   "           "</a:t>
                      </a:r>
                      <a:endParaRPr lang="en-GB" sz="1700" b="1">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dirty="0">
                          <a:latin typeface="Times New Roman" pitchFamily="18" charset="0"/>
                          <a:cs typeface="Times New Roman" pitchFamily="18" charset="0"/>
                        </a:rPr>
                        <a:t>الجاموسة الكبيرة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1</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25</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   "           "</a:t>
                      </a:r>
                      <a:endParaRPr lang="en-GB" sz="1700" b="1">
                        <a:latin typeface="Times New Roman" pitchFamily="18" charset="0"/>
                        <a:ea typeface="Times New Roman"/>
                        <a:cs typeface="Times New Roman" pitchFamily="18" charset="0"/>
                      </a:endParaRPr>
                    </a:p>
                  </a:txBody>
                  <a:tcPr marL="68580" marR="68580" marT="0" marB="0"/>
                </a:tc>
              </a:tr>
              <a:tr h="262123">
                <a:tc>
                  <a:txBody>
                    <a:bodyPr/>
                    <a:lstStyle/>
                    <a:p>
                      <a:pPr algn="r" rtl="1">
                        <a:spcAft>
                          <a:spcPts val="0"/>
                        </a:spcAft>
                      </a:pPr>
                      <a:r>
                        <a:rPr lang="ar-SA" sz="1700" b="1" dirty="0">
                          <a:latin typeface="Times New Roman" pitchFamily="18" charset="0"/>
                          <a:cs typeface="Times New Roman" pitchFamily="18" charset="0"/>
                        </a:rPr>
                        <a:t>الجاموسة المتوسطة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60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   "           "</a:t>
                      </a:r>
                      <a:endParaRPr lang="en-GB" sz="1700" b="1">
                        <a:latin typeface="Times New Roman" pitchFamily="18" charset="0"/>
                        <a:ea typeface="Times New Roman"/>
                        <a:cs typeface="Times New Roman" pitchFamily="18" charset="0"/>
                      </a:endParaRPr>
                    </a:p>
                  </a:txBody>
                  <a:tcPr marL="68580" marR="68580" marT="0" marB="0"/>
                </a:tc>
              </a:tr>
              <a:tr h="261332">
                <a:tc>
                  <a:txBody>
                    <a:bodyPr/>
                    <a:lstStyle/>
                    <a:p>
                      <a:pPr algn="r" rtl="1">
                        <a:spcAft>
                          <a:spcPts val="0"/>
                        </a:spcAft>
                      </a:pPr>
                      <a:r>
                        <a:rPr lang="ar-SA" sz="1700" b="1" dirty="0">
                          <a:latin typeface="Times New Roman" pitchFamily="18" charset="0"/>
                          <a:cs typeface="Times New Roman" pitchFamily="18" charset="0"/>
                        </a:rPr>
                        <a:t>الجاموسة الصغيرة</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30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a:latin typeface="Times New Roman" pitchFamily="18" charset="0"/>
                          <a:cs typeface="Times New Roman" pitchFamily="18" charset="0"/>
                        </a:rPr>
                        <a:t>الفحل</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1</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25</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a:latin typeface="Times New Roman" pitchFamily="18" charset="0"/>
                          <a:cs typeface="Times New Roman" pitchFamily="18" charset="0"/>
                        </a:rPr>
                        <a:t>الحصان</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1</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00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a:latin typeface="Times New Roman" pitchFamily="18" charset="0"/>
                          <a:cs typeface="Times New Roman" pitchFamily="18" charset="0"/>
                        </a:rPr>
                        <a:t>الحمار</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50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a:latin typeface="Times New Roman" pitchFamily="18" charset="0"/>
                          <a:cs typeface="Times New Roman" pitchFamily="18" charset="0"/>
                        </a:rPr>
                        <a:t>رأس الغنم</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0</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10</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dirty="0">
                          <a:latin typeface="Times New Roman" pitchFamily="18" charset="0"/>
                          <a:cs typeface="Times New Roman" pitchFamily="18" charset="0"/>
                        </a:rPr>
                        <a:t>رأس الماعز</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solidFill>
                            <a:srgbClr val="FF0000"/>
                          </a:solidFill>
                          <a:latin typeface="Times New Roman" pitchFamily="18" charset="0"/>
                          <a:cs typeface="Times New Roman" pitchFamily="18" charset="0"/>
                        </a:rPr>
                        <a:t>0</a:t>
                      </a:r>
                      <a:r>
                        <a:rPr lang="ar-EG" sz="1700" b="1" dirty="0" smtClean="0">
                          <a:solidFill>
                            <a:srgbClr val="FF0000"/>
                          </a:solidFill>
                          <a:latin typeface="Times New Roman" pitchFamily="18" charset="0"/>
                          <a:cs typeface="Times New Roman" pitchFamily="18" charset="0"/>
                        </a:rPr>
                        <a:t>,</a:t>
                      </a:r>
                      <a:r>
                        <a:rPr lang="ar-SA" sz="1700" b="1" dirty="0" smtClean="0">
                          <a:solidFill>
                            <a:srgbClr val="FF0000"/>
                          </a:solidFill>
                          <a:latin typeface="Times New Roman" pitchFamily="18" charset="0"/>
                          <a:cs typeface="Times New Roman" pitchFamily="18" charset="0"/>
                        </a:rPr>
                        <a:t>07</a:t>
                      </a:r>
                      <a:endParaRPr lang="en-GB" sz="1700" b="1" dirty="0">
                        <a:solidFill>
                          <a:srgbClr val="FF0000"/>
                        </a:solidFill>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r h="257214">
                <a:tc>
                  <a:txBody>
                    <a:bodyPr/>
                    <a:lstStyle/>
                    <a:p>
                      <a:pPr algn="r" rtl="1">
                        <a:spcAft>
                          <a:spcPts val="0"/>
                        </a:spcAft>
                      </a:pPr>
                      <a:r>
                        <a:rPr lang="ar-SA" sz="1700" b="1" dirty="0">
                          <a:latin typeface="Times New Roman" pitchFamily="18" charset="0"/>
                          <a:cs typeface="Times New Roman" pitchFamily="18" charset="0"/>
                        </a:rPr>
                        <a:t>الجمل</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a:latin typeface="Times New Roman" pitchFamily="18" charset="0"/>
                          <a:cs typeface="Times New Roman" pitchFamily="18" charset="0"/>
                        </a:rPr>
                        <a:t>=</a:t>
                      </a:r>
                      <a:endParaRPr lang="en-GB" sz="1700" b="1">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smtClean="0">
                          <a:latin typeface="Times New Roman" pitchFamily="18" charset="0"/>
                          <a:cs typeface="Times New Roman" pitchFamily="18" charset="0"/>
                        </a:rPr>
                        <a:t>1</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2</a:t>
                      </a:r>
                      <a:endParaRPr lang="en-GB" sz="1700" b="1" dirty="0">
                        <a:latin typeface="Times New Roman" pitchFamily="18" charset="0"/>
                        <a:ea typeface="Times New Roman"/>
                        <a:cs typeface="Times New Roman" pitchFamily="18" charset="0"/>
                      </a:endParaRPr>
                    </a:p>
                  </a:txBody>
                  <a:tcPr marL="68580" marR="68580" marT="0" marB="0"/>
                </a:tc>
                <a:tc>
                  <a:txBody>
                    <a:bodyPr/>
                    <a:lstStyle/>
                    <a:p>
                      <a:pPr algn="r" rtl="1">
                        <a:spcAft>
                          <a:spcPts val="0"/>
                        </a:spcAft>
                      </a:pPr>
                      <a:r>
                        <a:rPr lang="ar-SA" sz="1700" b="1" dirty="0">
                          <a:latin typeface="Times New Roman" pitchFamily="18" charset="0"/>
                          <a:cs typeface="Times New Roman" pitchFamily="18" charset="0"/>
                        </a:rPr>
                        <a:t>   "           "</a:t>
                      </a:r>
                      <a:endParaRPr lang="en-GB" sz="1700" b="1" dirty="0">
                        <a:latin typeface="Times New Roman" pitchFamily="18" charset="0"/>
                        <a:ea typeface="Times New Roman"/>
                        <a:cs typeface="Times New Roman" pitchFamily="18" charset="0"/>
                      </a:endParaRPr>
                    </a:p>
                  </a:txBody>
                  <a:tcPr marL="68580" marR="68580" marT="0" marB="0"/>
                </a:tc>
              </a:tr>
            </a:tbl>
          </a:graphicData>
        </a:graphic>
      </p:graphicFrame>
      <p:sp>
        <p:nvSpPr>
          <p:cNvPr id="8" name="Left Arrow 7"/>
          <p:cNvSpPr/>
          <p:nvPr/>
        </p:nvSpPr>
        <p:spPr>
          <a:xfrm>
            <a:off x="5105400" y="990600"/>
            <a:ext cx="3124200" cy="3276600"/>
          </a:xfrm>
          <a:prstGeom prst="leftArrow">
            <a:avLst>
              <a:gd name="adj1" fmla="val 82000"/>
              <a:gd name="adj2" fmla="val 36063"/>
            </a:avLst>
          </a:prstGeom>
        </p:spPr>
        <p:style>
          <a:lnRef idx="1">
            <a:schemeClr val="accent3"/>
          </a:lnRef>
          <a:fillRef idx="2">
            <a:schemeClr val="accent3"/>
          </a:fillRef>
          <a:effectRef idx="1">
            <a:schemeClr val="accent3"/>
          </a:effectRef>
          <a:fontRef idx="minor">
            <a:schemeClr val="dk1"/>
          </a:fontRef>
        </p:style>
        <p:txBody>
          <a:bodyPr anchor="ctr"/>
          <a:lstStyle/>
          <a:p>
            <a:pPr algn="just" rtl="1">
              <a:defRPr/>
            </a:pPr>
            <a:r>
              <a:rPr lang="ar-SA" sz="1700" b="1" dirty="0">
                <a:latin typeface="Times New Roman" pitchFamily="18" charset="0"/>
                <a:cs typeface="Times New Roman" pitchFamily="18" charset="0"/>
              </a:rPr>
              <a:t>ويعبر عن عدد حيوانات المزرعة بعدد الرؤوس فيقال أن عدد حيوانات المزرعة بمختلف انواعها (أبقار </a:t>
            </a:r>
            <a:r>
              <a:rPr lang="en-US" sz="1700" b="1" dirty="0">
                <a:latin typeface="Times New Roman" pitchFamily="18" charset="0"/>
                <a:cs typeface="Times New Roman" pitchFamily="18" charset="0"/>
              </a:rPr>
              <a:t>–</a:t>
            </a:r>
            <a:r>
              <a:rPr lang="ar-SA" sz="1700" b="1" dirty="0">
                <a:latin typeface="Times New Roman" pitchFamily="18" charset="0"/>
                <a:cs typeface="Times New Roman" pitchFamily="18" charset="0"/>
              </a:rPr>
              <a:t> جاموس </a:t>
            </a:r>
            <a:r>
              <a:rPr lang="en-US" sz="1700" b="1" dirty="0">
                <a:latin typeface="Times New Roman" pitchFamily="18" charset="0"/>
                <a:cs typeface="Times New Roman" pitchFamily="18" charset="0"/>
              </a:rPr>
              <a:t>–</a:t>
            </a:r>
            <a:r>
              <a:rPr lang="ar-SA" sz="1700" b="1" dirty="0">
                <a:latin typeface="Times New Roman" pitchFamily="18" charset="0"/>
                <a:cs typeface="Times New Roman" pitchFamily="18" charset="0"/>
              </a:rPr>
              <a:t> أغنام </a:t>
            </a:r>
            <a:r>
              <a:rPr lang="en-US" sz="1700" b="1" dirty="0">
                <a:latin typeface="Times New Roman" pitchFamily="18" charset="0"/>
                <a:cs typeface="Times New Roman" pitchFamily="18" charset="0"/>
              </a:rPr>
              <a:t>–</a:t>
            </a:r>
            <a:r>
              <a:rPr lang="ar-SA" sz="1700" b="1" dirty="0">
                <a:latin typeface="Times New Roman" pitchFamily="18" charset="0"/>
                <a:cs typeface="Times New Roman" pitchFamily="18" charset="0"/>
              </a:rPr>
              <a:t> ماعز </a:t>
            </a:r>
            <a:r>
              <a:rPr lang="en-US" sz="1700" b="1" dirty="0">
                <a:latin typeface="Times New Roman" pitchFamily="18" charset="0"/>
                <a:cs typeface="Times New Roman" pitchFamily="18" charset="0"/>
              </a:rPr>
              <a:t>–</a:t>
            </a:r>
            <a:r>
              <a:rPr lang="ar-SA" sz="1700" b="1" dirty="0">
                <a:latin typeface="Times New Roman" pitchFamily="18" charset="0"/>
                <a:cs typeface="Times New Roman" pitchFamily="18" charset="0"/>
              </a:rPr>
              <a:t> إبل) فى مصر فى عام 1997 يقدر بحوالى 15</a:t>
            </a:r>
            <a:r>
              <a:rPr lang="ar-EG" sz="1700" b="1" dirty="0">
                <a:latin typeface="Times New Roman" pitchFamily="18" charset="0"/>
                <a:cs typeface="Times New Roman" pitchFamily="18" charset="0"/>
              </a:rPr>
              <a:t>,</a:t>
            </a:r>
            <a:r>
              <a:rPr lang="ar-SA" sz="1700" b="1" dirty="0">
                <a:latin typeface="Times New Roman" pitchFamily="18" charset="0"/>
                <a:cs typeface="Times New Roman" pitchFamily="18" charset="0"/>
              </a:rPr>
              <a:t>2 مليون رأس، وقد يعبر عن هذا العدد </a:t>
            </a:r>
            <a:r>
              <a:rPr lang="ar-SA" sz="1700" b="1" dirty="0">
                <a:solidFill>
                  <a:srgbClr val="FF0000"/>
                </a:solidFill>
                <a:latin typeface="Times New Roman" pitchFamily="18" charset="0"/>
                <a:cs typeface="Times New Roman" pitchFamily="18" charset="0"/>
              </a:rPr>
              <a:t>بالوحدة الحيوانية</a:t>
            </a:r>
            <a:r>
              <a:rPr lang="ar-SA" sz="1700" b="1" dirty="0">
                <a:latin typeface="Times New Roman" pitchFamily="18" charset="0"/>
                <a:cs typeface="Times New Roman" pitchFamily="18" charset="0"/>
              </a:rPr>
              <a:t> كما يلى:</a:t>
            </a:r>
            <a:endParaRPr lang="ar-EG" sz="1700" b="1" dirty="0">
              <a:latin typeface="Times New Roman" pitchFamily="18" charset="0"/>
              <a:cs typeface="Times New Roman" pitchFamily="18" charset="0"/>
            </a:endParaRPr>
          </a:p>
          <a:p>
            <a:pPr algn="ctr">
              <a:defRPr/>
            </a:pPr>
            <a:endParaRPr lang="en-GB" dirty="0"/>
          </a:p>
        </p:txBody>
      </p:sp>
      <p:sp>
        <p:nvSpPr>
          <p:cNvPr id="9" name="Left Arrow 8"/>
          <p:cNvSpPr/>
          <p:nvPr/>
        </p:nvSpPr>
        <p:spPr>
          <a:xfrm>
            <a:off x="5105400" y="4343400"/>
            <a:ext cx="3124200" cy="1447800"/>
          </a:xfrm>
          <a:prstGeom prst="leftArrow">
            <a:avLst>
              <a:gd name="adj1" fmla="val 82000"/>
              <a:gd name="adj2" fmla="val 36063"/>
            </a:avLst>
          </a:prstGeom>
        </p:spPr>
        <p:style>
          <a:lnRef idx="1">
            <a:schemeClr val="accent3"/>
          </a:lnRef>
          <a:fillRef idx="2">
            <a:schemeClr val="accent3"/>
          </a:fillRef>
          <a:effectRef idx="1">
            <a:schemeClr val="accent3"/>
          </a:effectRef>
          <a:fontRef idx="minor">
            <a:schemeClr val="dk1"/>
          </a:fontRef>
        </p:style>
        <p:txBody>
          <a:bodyPr anchor="ctr"/>
          <a:lstStyle/>
          <a:p>
            <a:pPr algn="just" rtl="1">
              <a:defRPr/>
            </a:pPr>
            <a:r>
              <a:rPr lang="ar-EG" sz="1600" b="1" dirty="0">
                <a:solidFill>
                  <a:srgbClr val="FF0000"/>
                </a:solidFill>
                <a:latin typeface="Times New Roman" pitchFamily="18" charset="0"/>
                <a:cs typeface="Times New Roman" pitchFamily="18" charset="0"/>
              </a:rPr>
              <a:t>مثال</a:t>
            </a:r>
            <a:r>
              <a:rPr lang="ar-EG" sz="1600" b="1" dirty="0">
                <a:latin typeface="Times New Roman" pitchFamily="18" charset="0"/>
                <a:cs typeface="Times New Roman" pitchFamily="18" charset="0"/>
              </a:rPr>
              <a:t>: يمتلك مزارع عدد 5بقرة بالغة + عدد (1) ثور + عدد (10) رأس من الماعز.</a:t>
            </a:r>
          </a:p>
          <a:p>
            <a:pPr algn="just" rtl="1">
              <a:defRPr/>
            </a:pPr>
            <a:r>
              <a:rPr lang="ar-EG" sz="1600" b="1" dirty="0">
                <a:latin typeface="Times New Roman" pitchFamily="18" charset="0"/>
                <a:cs typeface="Times New Roman" pitchFamily="18" charset="0"/>
              </a:rPr>
              <a:t>أحسب عدد الوحدات الحيوانية التى يمتلكها</a:t>
            </a:r>
            <a:endParaRPr lang="en-GB" sz="1600" b="1" dirty="0">
              <a:latin typeface="Times New Roman" pitchFamily="18" charset="0"/>
              <a:cs typeface="Times New Roman" pitchFamily="18" charset="0"/>
            </a:endParaRPr>
          </a:p>
        </p:txBody>
      </p:sp>
      <p:sp>
        <p:nvSpPr>
          <p:cNvPr id="2" name="Rectangle 1"/>
          <p:cNvSpPr/>
          <p:nvPr/>
        </p:nvSpPr>
        <p:spPr>
          <a:xfrm>
            <a:off x="914400" y="4495800"/>
            <a:ext cx="4038600" cy="1219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b="1" dirty="0">
                <a:solidFill>
                  <a:srgbClr val="FF0000"/>
                </a:solidFill>
                <a:latin typeface="Times New Roman" pitchFamily="18" charset="0"/>
                <a:cs typeface="Times New Roman" pitchFamily="18" charset="0"/>
              </a:rPr>
              <a:t>الحل</a:t>
            </a:r>
            <a:r>
              <a:rPr lang="ar-EG" b="1" dirty="0">
                <a:latin typeface="Times New Roman" pitchFamily="18" charset="0"/>
                <a:cs typeface="Times New Roman" pitchFamily="18" charset="0"/>
              </a:rPr>
              <a:t>: يمتلك المزارع (عدد 5بقرة بالغة × 1 = </a:t>
            </a:r>
            <a:r>
              <a:rPr lang="ar-EG" b="1" dirty="0">
                <a:solidFill>
                  <a:srgbClr val="FF0000"/>
                </a:solidFill>
                <a:latin typeface="Times New Roman" pitchFamily="18" charset="0"/>
                <a:cs typeface="Times New Roman" pitchFamily="18" charset="0"/>
              </a:rPr>
              <a:t>5</a:t>
            </a:r>
            <a:r>
              <a:rPr lang="ar-EG" b="1" dirty="0">
                <a:latin typeface="Times New Roman" pitchFamily="18" charset="0"/>
                <a:cs typeface="Times New Roman" pitchFamily="18" charset="0"/>
              </a:rPr>
              <a:t>)+ (عدد (1) ثور × 1,25= </a:t>
            </a:r>
            <a:r>
              <a:rPr lang="ar-EG" b="1" dirty="0">
                <a:solidFill>
                  <a:srgbClr val="FF0000"/>
                </a:solidFill>
                <a:latin typeface="Times New Roman" pitchFamily="18" charset="0"/>
                <a:cs typeface="Times New Roman" pitchFamily="18" charset="0"/>
              </a:rPr>
              <a:t>1,25</a:t>
            </a:r>
            <a:r>
              <a:rPr lang="ar-EG" b="1" dirty="0">
                <a:latin typeface="Times New Roman" pitchFamily="18" charset="0"/>
                <a:cs typeface="Times New Roman" pitchFamily="18" charset="0"/>
              </a:rPr>
              <a:t>) + (عدد (10) رأس من الماعز × 0,07= </a:t>
            </a:r>
            <a:r>
              <a:rPr lang="ar-EG" b="1" dirty="0">
                <a:solidFill>
                  <a:srgbClr val="FF0000"/>
                </a:solidFill>
                <a:latin typeface="Times New Roman" pitchFamily="18" charset="0"/>
                <a:cs typeface="Times New Roman" pitchFamily="18" charset="0"/>
              </a:rPr>
              <a:t>0,7</a:t>
            </a:r>
            <a:r>
              <a:rPr lang="ar-EG" b="1" dirty="0">
                <a:latin typeface="Times New Roman" pitchFamily="18" charset="0"/>
                <a:cs typeface="Times New Roman" pitchFamily="18" charset="0"/>
              </a:rPr>
              <a:t>) = 5 + 1,25 + 0,7 = </a:t>
            </a:r>
            <a:r>
              <a:rPr lang="ar-EG" b="1" dirty="0">
                <a:solidFill>
                  <a:srgbClr val="C00000"/>
                </a:solidFill>
                <a:latin typeface="Times New Roman" pitchFamily="18" charset="0"/>
                <a:cs typeface="Times New Roman" pitchFamily="18" charset="0"/>
              </a:rPr>
              <a:t>6,95 وحدة حيوانية</a:t>
            </a:r>
            <a:r>
              <a:rPr lang="ar-EG" b="1" dirty="0">
                <a:latin typeface="Times New Roman" pitchFamily="18" charset="0"/>
                <a:cs typeface="Times New Roman" pitchFamily="18" charset="0"/>
              </a:rPr>
              <a:t>.</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7171"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
        <p:nvSpPr>
          <p:cNvPr id="9" name="Content Placeholder 2"/>
          <p:cNvSpPr>
            <a:spLocks noGrp="1"/>
          </p:cNvSpPr>
          <p:nvPr>
            <p:ph idx="1"/>
          </p:nvPr>
        </p:nvSpPr>
        <p:spPr>
          <a:xfrm>
            <a:off x="4876800" y="1066800"/>
            <a:ext cx="3657600" cy="4572000"/>
          </a:xfrm>
        </p:spPr>
        <p:txBody>
          <a:bodyPr>
            <a:normAutofit fontScale="85000" lnSpcReduction="10000"/>
          </a:bodyPr>
          <a:lstStyle/>
          <a:p>
            <a:pPr marL="265176" indent="-265176" algn="just" eaLnBrk="1" fontAlgn="auto" hangingPunct="1">
              <a:lnSpc>
                <a:spcPct val="170000"/>
              </a:lnSpc>
              <a:spcAft>
                <a:spcPts val="0"/>
              </a:spcAft>
              <a:buFont typeface="Wingdings 2"/>
              <a:buNone/>
              <a:defRPr/>
            </a:pPr>
            <a:r>
              <a:rPr lang="ar-EG" sz="3600" b="1" dirty="0" smtClean="0">
                <a:latin typeface="Times New Roman" pitchFamily="18" charset="0"/>
                <a:cs typeface="Times New Roman" pitchFamily="18" charset="0"/>
              </a:rPr>
              <a:t>مقـــدمه</a:t>
            </a:r>
          </a:p>
          <a:p>
            <a:pPr marL="0" indent="360363" algn="just" eaLnBrk="1" fontAlgn="auto" hangingPunct="1">
              <a:lnSpc>
                <a:spcPct val="170000"/>
              </a:lnSpc>
              <a:spcAft>
                <a:spcPts val="0"/>
              </a:spcAft>
              <a:buFont typeface="Wingdings 2"/>
              <a:buNone/>
              <a:defRPr/>
            </a:pPr>
            <a:r>
              <a:rPr lang="ar-EG" b="1" dirty="0" smtClean="0">
                <a:latin typeface="Times New Roman" pitchFamily="18" charset="0"/>
                <a:cs typeface="Times New Roman" pitchFamily="18" charset="0"/>
              </a:rPr>
              <a:t>يعتبر الدخل من الانتاج الحيواني مكون أساسي فى الدخل الزراعي الذى هو احد المكونات الرئيسية للدخل القومي. حيث يمثل نحو </a:t>
            </a:r>
            <a:r>
              <a:rPr lang="ar-EG" b="1" dirty="0" smtClean="0">
                <a:solidFill>
                  <a:srgbClr val="FF0000"/>
                </a:solidFill>
                <a:latin typeface="Times New Roman" pitchFamily="18" charset="0"/>
                <a:cs typeface="Times New Roman" pitchFamily="18" charset="0"/>
              </a:rPr>
              <a:t>40% </a:t>
            </a:r>
            <a:r>
              <a:rPr lang="ar-EG" b="1" dirty="0" smtClean="0">
                <a:latin typeface="Times New Roman" pitchFamily="18" charset="0"/>
                <a:cs typeface="Times New Roman" pitchFamily="18" charset="0"/>
              </a:rPr>
              <a:t>من متوسط أجمالي الدخل الزراعي المصري.</a:t>
            </a:r>
          </a:p>
          <a:p>
            <a:pPr marL="265176" indent="-265176" algn="ctr" eaLnBrk="1" fontAlgn="auto" hangingPunct="1">
              <a:lnSpc>
                <a:spcPct val="170000"/>
              </a:lnSpc>
              <a:spcAft>
                <a:spcPts val="0"/>
              </a:spcAft>
              <a:buFont typeface="Wingdings 2"/>
              <a:buNone/>
              <a:defRPr/>
            </a:pPr>
            <a:endParaRPr lang="ar-EG" sz="3600" b="1" dirty="0" smtClean="0">
              <a:latin typeface="Times New Roman" pitchFamily="18" charset="0"/>
              <a:cs typeface="Times New Roman" pitchFamily="18" charset="0"/>
            </a:endParaRPr>
          </a:p>
        </p:txBody>
      </p:sp>
      <p:sp>
        <p:nvSpPr>
          <p:cNvPr id="6" name="Oval 5"/>
          <p:cNvSpPr/>
          <p:nvPr/>
        </p:nvSpPr>
        <p:spPr>
          <a:xfrm>
            <a:off x="533400" y="1981200"/>
            <a:ext cx="4038600" cy="38100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2400" b="1" dirty="0"/>
              <a:t>الدخل القومى</a:t>
            </a:r>
            <a:endParaRPr lang="en-US" sz="2400" b="1" dirty="0"/>
          </a:p>
          <a:p>
            <a:pPr algn="ctr">
              <a:defRPr/>
            </a:pPr>
            <a:r>
              <a:rPr lang="en-US" sz="2400" b="1" dirty="0"/>
              <a:t>100%</a:t>
            </a:r>
            <a:endParaRPr lang="ar-EG" sz="2400" b="1" dirty="0"/>
          </a:p>
          <a:p>
            <a:pPr>
              <a:defRPr/>
            </a:pPr>
            <a:endParaRPr lang="ar-EG" sz="2400" b="1" dirty="0"/>
          </a:p>
          <a:p>
            <a:pPr>
              <a:defRPr/>
            </a:pPr>
            <a:endParaRPr lang="ar-EG" sz="2400" b="1" dirty="0"/>
          </a:p>
          <a:p>
            <a:pPr>
              <a:defRPr/>
            </a:pPr>
            <a:endParaRPr lang="ar-EG" sz="2400" b="1" dirty="0"/>
          </a:p>
          <a:p>
            <a:pPr>
              <a:defRPr/>
            </a:pPr>
            <a:endParaRPr lang="ar-EG" sz="2400" b="1" dirty="0"/>
          </a:p>
          <a:p>
            <a:pPr>
              <a:defRPr/>
            </a:pPr>
            <a:endParaRPr lang="en-GB" sz="2400" b="1" dirty="0"/>
          </a:p>
        </p:txBody>
      </p:sp>
      <p:sp>
        <p:nvSpPr>
          <p:cNvPr id="7" name="Oval 6"/>
          <p:cNvSpPr/>
          <p:nvPr/>
        </p:nvSpPr>
        <p:spPr>
          <a:xfrm>
            <a:off x="2133600" y="3733800"/>
            <a:ext cx="2297113" cy="1824038"/>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defRPr/>
            </a:pPr>
            <a:endParaRPr lang="en-US" sz="1600" b="1" dirty="0"/>
          </a:p>
          <a:p>
            <a:pPr algn="ctr">
              <a:defRPr/>
            </a:pPr>
            <a:r>
              <a:rPr lang="ar-EG" sz="1600" b="1" dirty="0"/>
              <a:t>الدخل الزراعى</a:t>
            </a:r>
            <a:endParaRPr lang="en-US" sz="1600" b="1" dirty="0"/>
          </a:p>
          <a:p>
            <a:pPr algn="ctr">
              <a:defRPr/>
            </a:pPr>
            <a:r>
              <a:rPr lang="en-US" sz="1600" b="1" dirty="0"/>
              <a:t>14.6%</a:t>
            </a:r>
            <a:endParaRPr lang="ar-EG" sz="1600" b="1" dirty="0"/>
          </a:p>
          <a:p>
            <a:pPr algn="ctr">
              <a:defRPr/>
            </a:pPr>
            <a:endParaRPr lang="ar-EG" sz="1600" dirty="0"/>
          </a:p>
          <a:p>
            <a:pPr algn="ctr">
              <a:defRPr/>
            </a:pPr>
            <a:endParaRPr lang="ar-EG" sz="1600" dirty="0"/>
          </a:p>
          <a:p>
            <a:pPr algn="ctr">
              <a:defRPr/>
            </a:pPr>
            <a:endParaRPr lang="ar-EG" sz="1600" dirty="0"/>
          </a:p>
          <a:p>
            <a:pPr algn="ctr">
              <a:defRPr/>
            </a:pPr>
            <a:endParaRPr lang="ar-EG" sz="1600" dirty="0"/>
          </a:p>
          <a:p>
            <a:pPr algn="ctr">
              <a:defRPr/>
            </a:pPr>
            <a:endParaRPr lang="en-GB" sz="1600" dirty="0"/>
          </a:p>
        </p:txBody>
      </p:sp>
      <p:sp>
        <p:nvSpPr>
          <p:cNvPr id="10" name="Oval 9"/>
          <p:cNvSpPr/>
          <p:nvPr/>
        </p:nvSpPr>
        <p:spPr>
          <a:xfrm>
            <a:off x="2438400" y="4495800"/>
            <a:ext cx="1863725" cy="935038"/>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ar-EG" sz="1200" b="1" dirty="0"/>
              <a:t>الدخل من الانتاج الحيواني </a:t>
            </a:r>
            <a:r>
              <a:rPr lang="ar-EG" sz="1100" b="1" dirty="0"/>
              <a:t>يمثل </a:t>
            </a:r>
            <a:r>
              <a:rPr lang="ar-EG" sz="1200" b="1" dirty="0"/>
              <a:t>40 % </a:t>
            </a:r>
            <a:r>
              <a:rPr lang="ar-EG" sz="1100" b="1" dirty="0"/>
              <a:t>من الدخل الزراعى</a:t>
            </a:r>
            <a:endParaRPr lang="en-GB" sz="1100" b="1"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762000"/>
            <a:ext cx="7543800" cy="914400"/>
          </a:xfrm>
        </p:spPr>
        <p:txBody>
          <a:bodyPr/>
          <a:lstStyle/>
          <a:p>
            <a:pPr algn="ctr" eaLnBrk="1" hangingPunct="1">
              <a:lnSpc>
                <a:spcPct val="170000"/>
              </a:lnSpc>
              <a:buFont typeface="Wingdings 2" pitchFamily="18" charset="2"/>
              <a:buNone/>
            </a:pPr>
            <a:r>
              <a:rPr lang="ar-SA" sz="2000" b="1" smtClean="0"/>
              <a:t>أهمية الانتاج الحيواني </a:t>
            </a:r>
            <a:r>
              <a:rPr lang="ar-SA" sz="2000" b="1" smtClean="0">
                <a:solidFill>
                  <a:srgbClr val="FF0000"/>
                </a:solidFill>
              </a:rPr>
              <a:t>في العالم العربي</a:t>
            </a:r>
            <a:endParaRPr lang="ar-EG" sz="2000" b="1" smtClean="0">
              <a:solidFill>
                <a:srgbClr val="FF0000"/>
              </a:solidFill>
            </a:endParaRPr>
          </a:p>
        </p:txBody>
      </p:sp>
      <p:graphicFrame>
        <p:nvGraphicFramePr>
          <p:cNvPr id="6" name="Chart 5"/>
          <p:cNvGraphicFramePr/>
          <p:nvPr/>
        </p:nvGraphicFramePr>
        <p:xfrm>
          <a:off x="4680857" y="2133600"/>
          <a:ext cx="38862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6553200" y="2209800"/>
            <a:ext cx="1905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ar-SA" sz="1200" b="1" dirty="0">
                <a:solidFill>
                  <a:schemeClr val="tx1"/>
                </a:solidFill>
              </a:rPr>
              <a:t>الانهار الكبيرة </a:t>
            </a:r>
            <a:r>
              <a:rPr lang="ar-EG" sz="1200" b="1" dirty="0">
                <a:solidFill>
                  <a:schemeClr val="tx1"/>
                </a:solidFill>
              </a:rPr>
              <a:t>والصغيرة والمناطق الممطرة والمراعى الطبيعية</a:t>
            </a:r>
          </a:p>
          <a:p>
            <a:pPr algn="ctr" fontAlgn="auto">
              <a:spcBef>
                <a:spcPts val="0"/>
              </a:spcBef>
              <a:spcAft>
                <a:spcPts val="0"/>
              </a:spcAft>
              <a:defRPr/>
            </a:pPr>
            <a:endParaRPr lang="ar-EG" sz="1200" b="1" dirty="0">
              <a:solidFill>
                <a:schemeClr val="tx1"/>
              </a:solidFill>
            </a:endParaRPr>
          </a:p>
          <a:p>
            <a:pPr fontAlgn="auto">
              <a:spcBef>
                <a:spcPts val="0"/>
              </a:spcBef>
              <a:spcAft>
                <a:spcPts val="0"/>
              </a:spcAft>
              <a:defRPr/>
            </a:pPr>
            <a:r>
              <a:rPr lang="ar-EG" sz="1200" b="1" dirty="0">
                <a:solidFill>
                  <a:schemeClr val="tx1"/>
                </a:solidFill>
              </a:rPr>
              <a:t>15%</a:t>
            </a:r>
            <a:endParaRPr lang="en-GB" sz="1200" b="1" dirty="0">
              <a:solidFill>
                <a:schemeClr val="tx1"/>
              </a:solidFill>
            </a:endParaRPr>
          </a:p>
        </p:txBody>
      </p:sp>
      <p:graphicFrame>
        <p:nvGraphicFramePr>
          <p:cNvPr id="11" name="Table 10"/>
          <p:cNvGraphicFramePr>
            <a:graphicFrameLocks noGrp="1"/>
          </p:cNvGraphicFramePr>
          <p:nvPr/>
        </p:nvGraphicFramePr>
        <p:xfrm>
          <a:off x="685800" y="1962150"/>
          <a:ext cx="4191000" cy="3751263"/>
        </p:xfrm>
        <a:graphic>
          <a:graphicData uri="http://schemas.openxmlformats.org/drawingml/2006/table">
            <a:tbl>
              <a:tblPr firstRow="1" bandRow="1">
                <a:tableStyleId>{5C22544A-7EE6-4342-B048-85BDC9FD1C3A}</a:tableStyleId>
              </a:tblPr>
              <a:tblGrid>
                <a:gridCol w="1068294"/>
                <a:gridCol w="3122706"/>
              </a:tblGrid>
              <a:tr h="762113">
                <a:tc gridSpan="2">
                  <a:txBody>
                    <a:bodyPr/>
                    <a:lstStyle/>
                    <a:p>
                      <a:pPr algn="ctr"/>
                      <a:r>
                        <a:rPr lang="ar-EG" sz="2200" dirty="0" smtClean="0">
                          <a:latin typeface="Times New Roman" pitchFamily="18" charset="0"/>
                          <a:cs typeface="Times New Roman" pitchFamily="18" charset="0"/>
                        </a:rPr>
                        <a:t>مساحة</a:t>
                      </a:r>
                      <a:r>
                        <a:rPr lang="ar-EG" sz="2200" baseline="0" dirty="0" smtClean="0">
                          <a:latin typeface="Times New Roman" pitchFamily="18" charset="0"/>
                          <a:cs typeface="Times New Roman" pitchFamily="18" charset="0"/>
                        </a:rPr>
                        <a:t> </a:t>
                      </a:r>
                      <a:r>
                        <a:rPr lang="ar-EG" sz="2200" dirty="0" smtClean="0">
                          <a:latin typeface="Times New Roman" pitchFamily="18" charset="0"/>
                          <a:cs typeface="Times New Roman" pitchFamily="18" charset="0"/>
                        </a:rPr>
                        <a:t>المراعى</a:t>
                      </a:r>
                      <a:r>
                        <a:rPr lang="ar-EG" sz="2200" baseline="0" dirty="0" smtClean="0">
                          <a:latin typeface="Times New Roman" pitchFamily="18" charset="0"/>
                          <a:cs typeface="Times New Roman" pitchFamily="18" charset="0"/>
                        </a:rPr>
                        <a:t> الطبيعية فى الوطن العربى  =568  مليون هكتار</a:t>
                      </a:r>
                      <a:endParaRPr lang="en-GB" sz="2200" dirty="0">
                        <a:latin typeface="Times New Roman" pitchFamily="18" charset="0"/>
                        <a:cs typeface="Times New Roman" pitchFamily="18" charset="0"/>
                      </a:endParaRPr>
                    </a:p>
                  </a:txBody>
                  <a:tcPr marT="45731" marB="45731"/>
                </a:tc>
                <a:tc hMerge="1">
                  <a:txBody>
                    <a:bodyPr/>
                    <a:lstStyle/>
                    <a:p>
                      <a:pPr algn="ctr"/>
                      <a:endParaRPr lang="en-GB" dirty="0"/>
                    </a:p>
                  </a:txBody>
                  <a:tcPr/>
                </a:tc>
              </a:tr>
              <a:tr h="698485">
                <a:tc>
                  <a:txBody>
                    <a:bodyPr/>
                    <a:lstStyle/>
                    <a:p>
                      <a:pPr algn="ctr"/>
                      <a:r>
                        <a:rPr lang="ar-EG" sz="1600" b="1" dirty="0" smtClean="0"/>
                        <a:t>43%</a:t>
                      </a:r>
                      <a:endParaRPr lang="en-GB" sz="1600" b="1" dirty="0"/>
                    </a:p>
                  </a:txBody>
                  <a:tcPr marT="45731" marB="45731"/>
                </a:tc>
                <a:tc>
                  <a:txBody>
                    <a:bodyPr/>
                    <a:lstStyle/>
                    <a:p>
                      <a:pPr algn="ctr"/>
                      <a:r>
                        <a:rPr lang="ar-EG" sz="1600" b="1" dirty="0" smtClean="0"/>
                        <a:t>دول المغرب العربى</a:t>
                      </a:r>
                    </a:p>
                    <a:p>
                      <a:pPr algn="ctr"/>
                      <a:r>
                        <a:rPr lang="ar-EG" sz="1300" dirty="0" smtClean="0"/>
                        <a:t>(ليبيا-</a:t>
                      </a:r>
                      <a:r>
                        <a:rPr lang="ar-EG" sz="1300" baseline="0" dirty="0" smtClean="0"/>
                        <a:t> تونس- المغرب- الجزائر- موريتانيا)</a:t>
                      </a:r>
                      <a:endParaRPr lang="en-GB" sz="1300" dirty="0"/>
                    </a:p>
                  </a:txBody>
                  <a:tcPr marT="45731" marB="45731"/>
                </a:tc>
              </a:tr>
              <a:tr h="823162">
                <a:tc>
                  <a:txBody>
                    <a:bodyPr/>
                    <a:lstStyle/>
                    <a:p>
                      <a:pPr algn="ctr"/>
                      <a:r>
                        <a:rPr lang="ar-EG" sz="1600" b="1" dirty="0" smtClean="0"/>
                        <a:t>30%</a:t>
                      </a:r>
                      <a:endParaRPr lang="en-GB" sz="1600" b="1" dirty="0"/>
                    </a:p>
                  </a:txBody>
                  <a:tcPr marT="45731" marB="45731"/>
                </a:tc>
                <a:tc>
                  <a:txBody>
                    <a:bodyPr/>
                    <a:lstStyle/>
                    <a:p>
                      <a:pPr algn="ctr"/>
                      <a:r>
                        <a:rPr lang="ar-EG" sz="1600" b="1" dirty="0" smtClean="0"/>
                        <a:t>دول المنطقة</a:t>
                      </a:r>
                      <a:r>
                        <a:rPr lang="ar-EG" sz="1600" b="1" baseline="0" dirty="0" smtClean="0"/>
                        <a:t> الوسطى</a:t>
                      </a:r>
                    </a:p>
                    <a:p>
                      <a:pPr marL="0" marR="0" indent="0" algn="ctr" defTabSz="914400" rtl="0" eaLnBrk="1" fontAlgn="auto" latinLnBrk="0" hangingPunct="1">
                        <a:lnSpc>
                          <a:spcPct val="100000"/>
                        </a:lnSpc>
                        <a:spcBef>
                          <a:spcPts val="0"/>
                        </a:spcBef>
                        <a:spcAft>
                          <a:spcPts val="0"/>
                        </a:spcAft>
                        <a:buClrTx/>
                        <a:buSzTx/>
                        <a:buFontTx/>
                        <a:buNone/>
                        <a:tabLst/>
                        <a:defRPr/>
                      </a:pPr>
                      <a:r>
                        <a:rPr lang="ar-EG" sz="1400" dirty="0" smtClean="0"/>
                        <a:t>(مصر-</a:t>
                      </a:r>
                      <a:r>
                        <a:rPr lang="ar-EG" sz="1400" baseline="0" dirty="0" smtClean="0"/>
                        <a:t> السودان- الصومال)</a:t>
                      </a:r>
                      <a:endParaRPr lang="en-GB" sz="1400" dirty="0" smtClean="0"/>
                    </a:p>
                    <a:p>
                      <a:pPr algn="ctr"/>
                      <a:endParaRPr lang="en-GB" sz="1800" dirty="0"/>
                    </a:p>
                  </a:txBody>
                  <a:tcPr marT="45731" marB="45731"/>
                </a:tc>
              </a:tr>
              <a:tr h="459365">
                <a:tc>
                  <a:txBody>
                    <a:bodyPr/>
                    <a:lstStyle/>
                    <a:p>
                      <a:pPr algn="ctr"/>
                      <a:r>
                        <a:rPr lang="ar-EG" sz="1600" b="1" dirty="0" smtClean="0"/>
                        <a:t>22%</a:t>
                      </a:r>
                      <a:endParaRPr lang="en-GB" sz="1600" b="1" dirty="0"/>
                    </a:p>
                  </a:txBody>
                  <a:tcPr marT="45731" marB="45731"/>
                </a:tc>
                <a:tc>
                  <a:txBody>
                    <a:bodyPr/>
                    <a:lstStyle/>
                    <a:p>
                      <a:pPr algn="ctr"/>
                      <a:r>
                        <a:rPr lang="ar-EG" sz="1600" b="1" dirty="0" smtClean="0"/>
                        <a:t>شبة الجزيرة العربية</a:t>
                      </a:r>
                      <a:endParaRPr lang="en-GB" sz="1600" b="1" dirty="0"/>
                    </a:p>
                  </a:txBody>
                  <a:tcPr marT="45731" marB="45731"/>
                </a:tc>
              </a:tr>
              <a:tr h="548774">
                <a:tc>
                  <a:txBody>
                    <a:bodyPr/>
                    <a:lstStyle/>
                    <a:p>
                      <a:pPr algn="ctr"/>
                      <a:r>
                        <a:rPr lang="ar-EG" sz="1600" b="1" dirty="0" smtClean="0"/>
                        <a:t>5%</a:t>
                      </a:r>
                      <a:endParaRPr lang="en-GB" sz="1600" b="1" dirty="0"/>
                    </a:p>
                  </a:txBody>
                  <a:tcPr marT="45731" marB="45731"/>
                </a:tc>
                <a:tc>
                  <a:txBody>
                    <a:bodyPr/>
                    <a:lstStyle/>
                    <a:p>
                      <a:pPr algn="ctr"/>
                      <a:r>
                        <a:rPr lang="ar-EG" sz="1600" b="1" dirty="0" smtClean="0"/>
                        <a:t>دول المشرق العربى</a:t>
                      </a:r>
                    </a:p>
                    <a:p>
                      <a:pPr algn="ctr"/>
                      <a:r>
                        <a:rPr lang="ar-EG" sz="1400" dirty="0" smtClean="0"/>
                        <a:t>(سوريا-</a:t>
                      </a:r>
                      <a:r>
                        <a:rPr lang="ar-EG" sz="1400" baseline="0" dirty="0" smtClean="0"/>
                        <a:t> العراق- لبنان- الأردن)</a:t>
                      </a:r>
                      <a:endParaRPr lang="en-GB" sz="1400" dirty="0"/>
                    </a:p>
                  </a:txBody>
                  <a:tcPr marT="45731" marB="45731"/>
                </a:tc>
              </a:tr>
              <a:tr h="459365">
                <a:tc>
                  <a:txBody>
                    <a:bodyPr/>
                    <a:lstStyle/>
                    <a:p>
                      <a:pPr algn="ctr"/>
                      <a:r>
                        <a:rPr lang="ar-EG" sz="1600" b="1" dirty="0" smtClean="0"/>
                        <a:t>100%</a:t>
                      </a:r>
                      <a:endParaRPr lang="en-GB" sz="1600" b="1" dirty="0"/>
                    </a:p>
                  </a:txBody>
                  <a:tcPr marT="45731" marB="45731"/>
                </a:tc>
                <a:tc>
                  <a:txBody>
                    <a:bodyPr/>
                    <a:lstStyle/>
                    <a:p>
                      <a:pPr algn="ctr"/>
                      <a:r>
                        <a:rPr lang="ar-EG" sz="1400" b="1" dirty="0" smtClean="0"/>
                        <a:t>الإجمـــالى</a:t>
                      </a:r>
                      <a:endParaRPr lang="en-GB" sz="1400" b="1" dirty="0"/>
                    </a:p>
                  </a:txBody>
                  <a:tcPr marT="45731" marB="45731"/>
                </a:tc>
              </a:tr>
            </a:tbl>
          </a:graphicData>
        </a:graphic>
      </p:graphicFrame>
      <p:sp>
        <p:nvSpPr>
          <p:cNvPr id="25627"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5628"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219200" y="3505200"/>
            <a:ext cx="6400800" cy="20574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rtl="1" fontAlgn="auto">
              <a:spcBef>
                <a:spcPts val="0"/>
              </a:spcBef>
              <a:spcAft>
                <a:spcPts val="0"/>
              </a:spcAft>
              <a:defRPr/>
            </a:pPr>
            <a:r>
              <a:rPr lang="ar-EG" sz="1600" b="1" dirty="0"/>
              <a:t> </a:t>
            </a:r>
            <a:r>
              <a:rPr lang="ar-EG" sz="1600" b="1" dirty="0">
                <a:solidFill>
                  <a:srgbClr val="FF0000"/>
                </a:solidFill>
              </a:rPr>
              <a:t>52,5 مليون طن </a:t>
            </a:r>
            <a:r>
              <a:rPr lang="ar-EG" sz="1600" b="1" dirty="0"/>
              <a:t>من العناصر الغذائية الكلية المهضومة (</a:t>
            </a:r>
            <a:r>
              <a:rPr lang="en-GB" sz="1600" b="1" dirty="0"/>
              <a:t>TDN</a:t>
            </a:r>
            <a:r>
              <a:rPr lang="ar-EG" sz="1600" b="1" dirty="0"/>
              <a:t>)</a:t>
            </a:r>
          </a:p>
          <a:p>
            <a:pPr algn="ctr" rtl="1" fontAlgn="auto">
              <a:spcBef>
                <a:spcPts val="0"/>
              </a:spcBef>
              <a:spcAft>
                <a:spcPts val="0"/>
              </a:spcAft>
              <a:defRPr/>
            </a:pPr>
            <a:endParaRPr lang="ar-EG" sz="1600" b="1" dirty="0"/>
          </a:p>
          <a:p>
            <a:pPr algn="ctr" rtl="1" fontAlgn="auto">
              <a:spcBef>
                <a:spcPts val="0"/>
              </a:spcBef>
              <a:spcAft>
                <a:spcPts val="0"/>
              </a:spcAft>
              <a:defRPr/>
            </a:pPr>
            <a:endParaRPr lang="ar-EG" sz="1600" b="1" dirty="0"/>
          </a:p>
          <a:p>
            <a:pPr algn="ctr" rtl="1" fontAlgn="auto">
              <a:spcBef>
                <a:spcPts val="0"/>
              </a:spcBef>
              <a:spcAft>
                <a:spcPts val="0"/>
              </a:spcAft>
              <a:defRPr/>
            </a:pPr>
            <a:endParaRPr lang="ar-EG" sz="1600" b="1" dirty="0"/>
          </a:p>
          <a:p>
            <a:pPr algn="ctr" rtl="1" fontAlgn="auto">
              <a:spcBef>
                <a:spcPts val="0"/>
              </a:spcBef>
              <a:spcAft>
                <a:spcPts val="0"/>
              </a:spcAft>
              <a:defRPr/>
            </a:pPr>
            <a:r>
              <a:rPr lang="ar-EG" sz="1600" b="1" dirty="0">
                <a:solidFill>
                  <a:srgbClr val="FF0000"/>
                </a:solidFill>
              </a:rPr>
              <a:t>45% </a:t>
            </a:r>
            <a:r>
              <a:rPr lang="ar-EG" sz="1600" b="1" dirty="0"/>
              <a:t>من إجمالى العناصر الغذائية الكلية المهضومة من المصادر المختلفة المتوفرة بالوطن العربى </a:t>
            </a:r>
            <a:r>
              <a:rPr lang="ar-SA" sz="1600" b="1" dirty="0"/>
              <a:t>(محاصيل علف، مخلفات محاصيل، حقلية وصناعية)</a:t>
            </a:r>
            <a:r>
              <a:rPr lang="ar-EG" sz="1600" b="1" dirty="0"/>
              <a:t> </a:t>
            </a:r>
            <a:endParaRPr lang="en-GB" sz="1600" b="1" dirty="0"/>
          </a:p>
        </p:txBody>
      </p:sp>
      <p:sp>
        <p:nvSpPr>
          <p:cNvPr id="14" name="Down Arrow Callout 13"/>
          <p:cNvSpPr/>
          <p:nvPr/>
        </p:nvSpPr>
        <p:spPr>
          <a:xfrm>
            <a:off x="1360488" y="2057400"/>
            <a:ext cx="6172200" cy="1295400"/>
          </a:xfrm>
          <a:prstGeom prst="downArrowCallout">
            <a:avLst>
              <a:gd name="adj1" fmla="val 55097"/>
              <a:gd name="adj2" fmla="val 44763"/>
              <a:gd name="adj3" fmla="val 25000"/>
              <a:gd name="adj4" fmla="val 52161"/>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ar-EG" b="1" dirty="0"/>
              <a:t>المراعى الطبيعية فى الوطن العربى = </a:t>
            </a:r>
            <a:r>
              <a:rPr lang="ar-EG" b="1" dirty="0">
                <a:solidFill>
                  <a:srgbClr val="FF0000"/>
                </a:solidFill>
              </a:rPr>
              <a:t>568 مليون هكتار</a:t>
            </a:r>
            <a:endParaRPr lang="en-GB" b="1" dirty="0">
              <a:solidFill>
                <a:srgbClr val="FF0000"/>
              </a:solidFill>
            </a:endParaRPr>
          </a:p>
        </p:txBody>
      </p:sp>
      <p:sp>
        <p:nvSpPr>
          <p:cNvPr id="16" name="Flowchart: Merge 15"/>
          <p:cNvSpPr/>
          <p:nvPr/>
        </p:nvSpPr>
        <p:spPr>
          <a:xfrm>
            <a:off x="3671888" y="4038600"/>
            <a:ext cx="1600200" cy="609600"/>
          </a:xfrm>
          <a:prstGeom prst="flowChartMerge">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ar-EG" b="1" dirty="0"/>
              <a:t>تمثل</a:t>
            </a:r>
            <a:endParaRPr lang="en-GB" b="1" dirty="0"/>
          </a:p>
        </p:txBody>
      </p:sp>
      <p:sp>
        <p:nvSpPr>
          <p:cNvPr id="26629"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663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
        <p:nvSpPr>
          <p:cNvPr id="26631" name="Content Placeholder 2"/>
          <p:cNvSpPr>
            <a:spLocks noGrp="1"/>
          </p:cNvSpPr>
          <p:nvPr>
            <p:ph idx="1"/>
          </p:nvPr>
        </p:nvSpPr>
        <p:spPr>
          <a:xfrm>
            <a:off x="685800" y="762000"/>
            <a:ext cx="7543800" cy="914400"/>
          </a:xfrm>
        </p:spPr>
        <p:txBody>
          <a:bodyPr/>
          <a:lstStyle/>
          <a:p>
            <a:pPr algn="ctr" eaLnBrk="1" hangingPunct="1">
              <a:lnSpc>
                <a:spcPct val="170000"/>
              </a:lnSpc>
              <a:buFont typeface="Wingdings 2" pitchFamily="18" charset="2"/>
              <a:buNone/>
            </a:pPr>
            <a:r>
              <a:rPr lang="ar-SA" sz="2000" b="1" smtClean="0"/>
              <a:t>أهمية الانتاج الحيواني في العالم العربي</a:t>
            </a:r>
            <a:endParaRPr lang="ar-EG" sz="2000" b="1" smtClean="0"/>
          </a:p>
        </p:txBody>
      </p:sp>
      <p:sp>
        <p:nvSpPr>
          <p:cNvPr id="17" name="Rectangle 16"/>
          <p:cNvSpPr/>
          <p:nvPr/>
        </p:nvSpPr>
        <p:spPr>
          <a:xfrm>
            <a:off x="4148138" y="2797175"/>
            <a:ext cx="914400" cy="369888"/>
          </a:xfrm>
          <a:prstGeom prst="rect">
            <a:avLst/>
          </a:prstGeom>
        </p:spPr>
        <p:txBody>
          <a:bodyPr>
            <a:spAutoFit/>
          </a:bodyPr>
          <a:lstStyle/>
          <a:p>
            <a:pPr>
              <a:defRPr/>
            </a:pPr>
            <a:r>
              <a:rPr lang="ar-EG" b="1" dirty="0">
                <a:cs typeface="+mn-cs"/>
              </a:rPr>
              <a:t>توفر</a:t>
            </a:r>
            <a:endParaRPr lang="en-GB" dirty="0">
              <a:cs typeface="+mn-cs"/>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143000"/>
            <a:ext cx="7543800" cy="4648200"/>
          </a:xfrm>
        </p:spPr>
        <p:txBody>
          <a:bodyPr>
            <a:normAutofit/>
          </a:bodyPr>
          <a:lstStyle/>
          <a:p>
            <a:pPr marL="265176" indent="-265176" algn="ctr" eaLnBrk="1" fontAlgn="auto" hangingPunct="1">
              <a:lnSpc>
                <a:spcPct val="170000"/>
              </a:lnSpc>
              <a:spcAft>
                <a:spcPts val="0"/>
              </a:spcAft>
              <a:buFont typeface="Wingdings 2" pitchFamily="18" charset="2"/>
              <a:buNone/>
              <a:defRPr/>
            </a:pPr>
            <a:r>
              <a:rPr lang="ar-SA" sz="2400" b="1" dirty="0" smtClean="0"/>
              <a:t>أهمية الانتاج الحيواني في العالم العربي</a:t>
            </a: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914400" y="2133600"/>
            <a:ext cx="7162800" cy="914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SA" sz="1600" b="1" dirty="0"/>
              <a:t>تساهم الثروة الحيوانية ومنتجاتها فى الاقتصاد القومى العربى</a:t>
            </a:r>
            <a:endParaRPr lang="ar-EG" sz="1600" b="1" dirty="0"/>
          </a:p>
          <a:p>
            <a:pPr algn="ctr" fontAlgn="auto">
              <a:spcBef>
                <a:spcPts val="0"/>
              </a:spcBef>
              <a:spcAft>
                <a:spcPts val="0"/>
              </a:spcAft>
              <a:defRPr/>
            </a:pPr>
            <a:r>
              <a:rPr lang="ar-SA" sz="1600" b="1" dirty="0"/>
              <a:t>بنسبة </a:t>
            </a:r>
            <a:r>
              <a:rPr lang="ar-EG" sz="1600" b="1" dirty="0"/>
              <a:t>4</a:t>
            </a:r>
            <a:r>
              <a:rPr lang="ar-SA" sz="1600" b="1" dirty="0"/>
              <a:t>0 % من اجمالى الناتج الزراعى المحلى</a:t>
            </a:r>
            <a:endParaRPr lang="en-GB" sz="1600" b="1" dirty="0"/>
          </a:p>
        </p:txBody>
      </p:sp>
      <p:sp>
        <p:nvSpPr>
          <p:cNvPr id="13" name="Rectangle 12"/>
          <p:cNvSpPr/>
          <p:nvPr/>
        </p:nvSpPr>
        <p:spPr>
          <a:xfrm>
            <a:off x="914400" y="3305175"/>
            <a:ext cx="7162800" cy="914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SA" sz="1600" b="1" dirty="0"/>
              <a:t>وهى مصدر البروتين الحيوانى الضرورى لحياة الانسان والذى يعانى المواطن العربى منه نقصاً شدي</a:t>
            </a:r>
            <a:r>
              <a:rPr lang="ar-EG" sz="1600" b="1" dirty="0"/>
              <a:t>داً</a:t>
            </a:r>
            <a:endParaRPr lang="en-GB" sz="1600" b="1" dirty="0"/>
          </a:p>
        </p:txBody>
      </p:sp>
      <p:sp>
        <p:nvSpPr>
          <p:cNvPr id="14" name="Rectangle 13"/>
          <p:cNvSpPr/>
          <p:nvPr/>
        </p:nvSpPr>
        <p:spPr>
          <a:xfrm>
            <a:off x="5105400" y="4495800"/>
            <a:ext cx="2971800" cy="838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SA" sz="1400" b="1" dirty="0"/>
              <a:t>وصل نصيب الفرد</a:t>
            </a:r>
            <a:endParaRPr lang="ar-EG" sz="1400" b="1" dirty="0"/>
          </a:p>
          <a:p>
            <a:pPr algn="ctr" fontAlgn="auto">
              <a:spcBef>
                <a:spcPts val="0"/>
              </a:spcBef>
              <a:spcAft>
                <a:spcPts val="0"/>
              </a:spcAft>
              <a:defRPr/>
            </a:pPr>
            <a:r>
              <a:rPr lang="ar-EG" sz="1400" b="1" dirty="0"/>
              <a:t>من البروتين الحيوانى فى الوطن العربى </a:t>
            </a:r>
            <a:r>
              <a:rPr lang="ar-SA" sz="1400" b="1" dirty="0"/>
              <a:t>إلى</a:t>
            </a:r>
            <a:endParaRPr lang="ar-EG" sz="1400" b="1" dirty="0"/>
          </a:p>
          <a:p>
            <a:pPr algn="ctr" fontAlgn="auto">
              <a:spcBef>
                <a:spcPts val="0"/>
              </a:spcBef>
              <a:spcAft>
                <a:spcPts val="0"/>
              </a:spcAft>
              <a:defRPr/>
            </a:pPr>
            <a:r>
              <a:rPr lang="ar-SA" sz="1400" b="1" dirty="0">
                <a:solidFill>
                  <a:srgbClr val="FF0000"/>
                </a:solidFill>
              </a:rPr>
              <a:t>16جم بروتين حيوانى فى اليوم</a:t>
            </a:r>
            <a:endParaRPr lang="en-GB" sz="1400" b="1" dirty="0">
              <a:solidFill>
                <a:srgbClr val="FF0000"/>
              </a:solidFill>
            </a:endParaRPr>
          </a:p>
        </p:txBody>
      </p:sp>
      <p:sp>
        <p:nvSpPr>
          <p:cNvPr id="15" name="Multiply 14"/>
          <p:cNvSpPr/>
          <p:nvPr/>
        </p:nvSpPr>
        <p:spPr>
          <a:xfrm>
            <a:off x="4267200" y="4495800"/>
            <a:ext cx="838200" cy="838200"/>
          </a:xfrm>
          <a:prstGeom prst="mathMultiply">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GB"/>
          </a:p>
        </p:txBody>
      </p:sp>
      <p:sp>
        <p:nvSpPr>
          <p:cNvPr id="16" name="Rectangle 15"/>
          <p:cNvSpPr/>
          <p:nvPr/>
        </p:nvSpPr>
        <p:spPr>
          <a:xfrm>
            <a:off x="3705225" y="4481513"/>
            <a:ext cx="685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ar-EG" sz="7200" b="1" dirty="0">
                <a:solidFill>
                  <a:schemeClr val="accent3">
                    <a:lumMod val="50000"/>
                  </a:schemeClr>
                </a:solidFill>
              </a:rPr>
              <a:t>8</a:t>
            </a:r>
            <a:endParaRPr lang="en-GB" sz="7200" b="1" dirty="0">
              <a:solidFill>
                <a:schemeClr val="accent3">
                  <a:lumMod val="50000"/>
                </a:schemeClr>
              </a:solidFill>
            </a:endParaRPr>
          </a:p>
        </p:txBody>
      </p:sp>
      <p:sp>
        <p:nvSpPr>
          <p:cNvPr id="17" name="Equal 16"/>
          <p:cNvSpPr/>
          <p:nvPr/>
        </p:nvSpPr>
        <p:spPr>
          <a:xfrm>
            <a:off x="2895600" y="4572000"/>
            <a:ext cx="838200" cy="762000"/>
          </a:xfrm>
          <a:prstGeom prst="mathEqual">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GB">
              <a:solidFill>
                <a:schemeClr val="tx1"/>
              </a:solidFill>
            </a:endParaRPr>
          </a:p>
        </p:txBody>
      </p:sp>
      <p:sp>
        <p:nvSpPr>
          <p:cNvPr id="18" name="Rectangle 17"/>
          <p:cNvSpPr/>
          <p:nvPr/>
        </p:nvSpPr>
        <p:spPr>
          <a:xfrm>
            <a:off x="914400" y="4495800"/>
            <a:ext cx="1905000" cy="838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SA" sz="1400" b="1" dirty="0"/>
              <a:t>نصيب الفرد</a:t>
            </a:r>
            <a:endParaRPr lang="ar-EG" sz="1400" b="1" dirty="0"/>
          </a:p>
          <a:p>
            <a:pPr algn="ctr" fontAlgn="auto">
              <a:spcBef>
                <a:spcPts val="0"/>
              </a:spcBef>
              <a:spcAft>
                <a:spcPts val="0"/>
              </a:spcAft>
              <a:defRPr/>
            </a:pPr>
            <a:r>
              <a:rPr lang="ar-EG" sz="1400" b="1" dirty="0"/>
              <a:t>من البروتين الحيوانى فى أمريكا</a:t>
            </a:r>
          </a:p>
        </p:txBody>
      </p:sp>
      <p:sp>
        <p:nvSpPr>
          <p:cNvPr id="27658"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7659"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8675"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
        <p:nvSpPr>
          <p:cNvPr id="28676" name="Rectangle 12"/>
          <p:cNvSpPr>
            <a:spLocks noChangeArrowheads="1"/>
          </p:cNvSpPr>
          <p:nvPr/>
        </p:nvSpPr>
        <p:spPr bwMode="auto">
          <a:xfrm>
            <a:off x="1143000" y="1143000"/>
            <a:ext cx="6629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2000" b="1">
                <a:latin typeface="Times New Roman" pitchFamily="18" charset="0"/>
                <a:cs typeface="Times New Roman" pitchFamily="18" charset="0"/>
              </a:rPr>
              <a:t>مقارنة نصيب الفرد يوميا من البروتين فى البلدان المختلفة</a:t>
            </a:r>
            <a:r>
              <a:rPr lang="ar-EG" sz="2000" b="1">
                <a:latin typeface="Times New Roman" pitchFamily="18" charset="0"/>
                <a:cs typeface="Times New Roman" pitchFamily="18" charset="0"/>
              </a:rPr>
              <a:t>  </a:t>
            </a:r>
            <a:r>
              <a:rPr lang="ar-EG" sz="2800" b="1">
                <a:solidFill>
                  <a:srgbClr val="FF0000"/>
                </a:solidFill>
                <a:latin typeface="Times New Roman" pitchFamily="18" charset="0"/>
                <a:cs typeface="Times New Roman" pitchFamily="18" charset="0"/>
              </a:rPr>
              <a:t>(للإطلاع فقط)</a:t>
            </a:r>
          </a:p>
        </p:txBody>
      </p:sp>
      <p:graphicFrame>
        <p:nvGraphicFramePr>
          <p:cNvPr id="6" name="Table 5"/>
          <p:cNvGraphicFramePr>
            <a:graphicFrameLocks noGrp="1"/>
          </p:cNvGraphicFramePr>
          <p:nvPr/>
        </p:nvGraphicFramePr>
        <p:xfrm>
          <a:off x="1066800" y="1752600"/>
          <a:ext cx="7086599" cy="3657600"/>
        </p:xfrm>
        <a:graphic>
          <a:graphicData uri="http://schemas.openxmlformats.org/drawingml/2006/table">
            <a:tbl>
              <a:tblPr rtl="1">
                <a:tableStyleId>{69C7853C-536D-4A76-A0AE-DD22124D55A5}</a:tableStyleId>
              </a:tblPr>
              <a:tblGrid>
                <a:gridCol w="1553382"/>
                <a:gridCol w="1784406"/>
                <a:gridCol w="1785823"/>
                <a:gridCol w="1962988"/>
              </a:tblGrid>
              <a:tr h="6096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البلد</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nchor="ctr"/>
                </a:tc>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بروتين كلى</a:t>
                      </a:r>
                      <a:endParaRPr lang="en-GB" sz="2000" b="1" dirty="0">
                        <a:solidFill>
                          <a:srgbClr val="C00000"/>
                        </a:solidFill>
                        <a:latin typeface="Times New Roman" pitchFamily="18" charset="0"/>
                        <a:cs typeface="Times New Roman" pitchFamily="18" charset="0"/>
                      </a:endParaRPr>
                    </a:p>
                    <a:p>
                      <a:pPr algn="ctr" rtl="1">
                        <a:spcAft>
                          <a:spcPts val="0"/>
                        </a:spcAft>
                        <a:tabLst>
                          <a:tab pos="-216535" algn="l"/>
                        </a:tabLst>
                      </a:pPr>
                      <a:r>
                        <a:rPr lang="en-US" sz="2000" b="1" spc="30" dirty="0">
                          <a:solidFill>
                            <a:srgbClr val="C00000"/>
                          </a:solidFill>
                          <a:latin typeface="Times New Roman" pitchFamily="18" charset="0"/>
                          <a:cs typeface="Times New Roman" pitchFamily="18" charset="0"/>
                        </a:rPr>
                        <a:t>)</a:t>
                      </a:r>
                      <a:r>
                        <a:rPr lang="ar-SA" sz="2000" b="1" spc="30" dirty="0">
                          <a:solidFill>
                            <a:srgbClr val="C00000"/>
                          </a:solidFill>
                          <a:latin typeface="Times New Roman" pitchFamily="18" charset="0"/>
                          <a:cs typeface="Times New Roman" pitchFamily="18" charset="0"/>
                        </a:rPr>
                        <a:t>جم</a:t>
                      </a:r>
                      <a:r>
                        <a:rPr lang="en-US" sz="2000" b="1" spc="30" dirty="0">
                          <a:solidFill>
                            <a:srgbClr val="C00000"/>
                          </a:solidFill>
                          <a:latin typeface="Times New Roman" pitchFamily="18" charset="0"/>
                          <a:cs typeface="Times New Roman" pitchFamily="18" charset="0"/>
                        </a:rPr>
                        <a:t>(</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بروتين حيوانى</a:t>
                      </a:r>
                      <a:endParaRPr lang="en-GB" sz="2000" b="1" dirty="0">
                        <a:solidFill>
                          <a:srgbClr val="C00000"/>
                        </a:solidFill>
                        <a:latin typeface="Times New Roman" pitchFamily="18" charset="0"/>
                        <a:cs typeface="Times New Roman" pitchFamily="18" charset="0"/>
                      </a:endParaRPr>
                    </a:p>
                    <a:p>
                      <a:pPr algn="ctr" rtl="1">
                        <a:spcAft>
                          <a:spcPts val="0"/>
                        </a:spcAft>
                        <a:tabLst>
                          <a:tab pos="-216535" algn="l"/>
                        </a:tabLst>
                      </a:pPr>
                      <a:r>
                        <a:rPr lang="en-US" sz="2000" b="1" spc="30" dirty="0">
                          <a:solidFill>
                            <a:srgbClr val="C00000"/>
                          </a:solidFill>
                          <a:latin typeface="Times New Roman" pitchFamily="18" charset="0"/>
                          <a:cs typeface="Times New Roman" pitchFamily="18" charset="0"/>
                        </a:rPr>
                        <a:t>)</a:t>
                      </a:r>
                      <a:r>
                        <a:rPr lang="ar-SA" sz="2000" b="1" spc="30" dirty="0">
                          <a:solidFill>
                            <a:srgbClr val="C00000"/>
                          </a:solidFill>
                          <a:latin typeface="Times New Roman" pitchFamily="18" charset="0"/>
                          <a:cs typeface="Times New Roman" pitchFamily="18" charset="0"/>
                        </a:rPr>
                        <a:t>جم</a:t>
                      </a:r>
                      <a:r>
                        <a:rPr lang="en-US" sz="2000" b="1" spc="30" dirty="0">
                          <a:solidFill>
                            <a:srgbClr val="C00000"/>
                          </a:solidFill>
                          <a:latin typeface="Times New Roman" pitchFamily="18" charset="0"/>
                          <a:cs typeface="Times New Roman" pitchFamily="18" charset="0"/>
                        </a:rPr>
                        <a:t>(</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بروتين اللبن</a:t>
                      </a:r>
                      <a:endParaRPr lang="en-GB" sz="2000" b="1" dirty="0">
                        <a:solidFill>
                          <a:srgbClr val="C00000"/>
                        </a:solidFill>
                        <a:latin typeface="Times New Roman" pitchFamily="18" charset="0"/>
                        <a:cs typeface="Times New Roman" pitchFamily="18" charset="0"/>
                      </a:endParaRPr>
                    </a:p>
                    <a:p>
                      <a:pPr algn="ctr" rtl="1">
                        <a:spcAft>
                          <a:spcPts val="0"/>
                        </a:spcAft>
                        <a:tabLst>
                          <a:tab pos="-216535" algn="l"/>
                        </a:tabLst>
                      </a:pPr>
                      <a:r>
                        <a:rPr lang="en-US" sz="2000" b="1" spc="30" dirty="0">
                          <a:solidFill>
                            <a:srgbClr val="C00000"/>
                          </a:solidFill>
                          <a:latin typeface="Times New Roman" pitchFamily="18" charset="0"/>
                          <a:cs typeface="Times New Roman" pitchFamily="18" charset="0"/>
                        </a:rPr>
                        <a:t>)</a:t>
                      </a:r>
                      <a:r>
                        <a:rPr lang="ar-SA" sz="2000" b="1" spc="30" dirty="0">
                          <a:solidFill>
                            <a:srgbClr val="C00000"/>
                          </a:solidFill>
                          <a:latin typeface="Times New Roman" pitchFamily="18" charset="0"/>
                          <a:cs typeface="Times New Roman" pitchFamily="18" charset="0"/>
                        </a:rPr>
                        <a:t>جم</a:t>
                      </a:r>
                      <a:r>
                        <a:rPr lang="en-US" sz="2000" b="1" spc="30" dirty="0">
                          <a:solidFill>
                            <a:srgbClr val="C00000"/>
                          </a:solidFill>
                          <a:latin typeface="Times New Roman" pitchFamily="18" charset="0"/>
                          <a:cs typeface="Times New Roman" pitchFamily="18" charset="0"/>
                        </a:rPr>
                        <a:t>(</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مصر</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80.8</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11.8</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4.8</a:t>
                      </a:r>
                      <a:endParaRPr lang="en-GB" sz="1900" b="1">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ليبيا</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63.7</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14.7</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4.6</a:t>
                      </a:r>
                      <a:endParaRPr lang="en-GB" sz="1900" b="1">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السودان</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63.9</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25.9</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12.3</a:t>
                      </a:r>
                      <a:endParaRPr lang="en-GB" sz="1900" b="1">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الجزائر</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51.7</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6.4</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2.0</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لبنان</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80.8</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28.3</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12.4</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العراق</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60.7</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16.8</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7.2</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السعودية</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50.9</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12.1</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3.5</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سويسرا</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88.0</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52.8</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23.1</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هولندا</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80.9</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53.6</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24.3</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r h="304800">
                <a:tc>
                  <a:txBody>
                    <a:bodyPr/>
                    <a:lstStyle/>
                    <a:p>
                      <a:pPr algn="ctr" rtl="1">
                        <a:spcAft>
                          <a:spcPts val="0"/>
                        </a:spcAft>
                        <a:tabLst>
                          <a:tab pos="-216535" algn="l"/>
                        </a:tabLst>
                      </a:pPr>
                      <a:r>
                        <a:rPr lang="ar-SA" sz="2000" b="1" spc="30" dirty="0">
                          <a:solidFill>
                            <a:srgbClr val="C00000"/>
                          </a:solidFill>
                          <a:latin typeface="Times New Roman" pitchFamily="18" charset="0"/>
                          <a:cs typeface="Times New Roman" pitchFamily="18" charset="0"/>
                        </a:rPr>
                        <a:t>أمريكا</a:t>
                      </a:r>
                      <a:endParaRPr lang="en-GB" sz="2000" b="1" dirty="0">
                        <a:solidFill>
                          <a:srgbClr val="C0000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95.6</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a:solidFill>
                            <a:srgbClr val="002060"/>
                          </a:solidFill>
                          <a:latin typeface="Times New Roman" pitchFamily="18" charset="0"/>
                          <a:cs typeface="Times New Roman" pitchFamily="18" charset="0"/>
                        </a:rPr>
                        <a:t>68.6</a:t>
                      </a:r>
                      <a:endParaRPr lang="en-GB" sz="1900" b="1">
                        <a:solidFill>
                          <a:srgbClr val="002060"/>
                        </a:solidFill>
                        <a:latin typeface="Times New Roman" pitchFamily="18" charset="0"/>
                        <a:ea typeface="Times New Roman"/>
                        <a:cs typeface="Times New Roman" pitchFamily="18" charset="0"/>
                      </a:endParaRPr>
                    </a:p>
                  </a:txBody>
                  <a:tcPr marL="35560" marR="35560" marT="0" marB="0"/>
                </a:tc>
                <a:tc>
                  <a:txBody>
                    <a:bodyPr/>
                    <a:lstStyle/>
                    <a:p>
                      <a:pPr algn="ctr" rtl="1">
                        <a:spcAft>
                          <a:spcPts val="0"/>
                        </a:spcAft>
                        <a:tabLst>
                          <a:tab pos="-216535" algn="l"/>
                        </a:tabLst>
                      </a:pPr>
                      <a:r>
                        <a:rPr lang="ar-SA" sz="1900" b="1" spc="30" dirty="0">
                          <a:solidFill>
                            <a:srgbClr val="002060"/>
                          </a:solidFill>
                          <a:latin typeface="Times New Roman" pitchFamily="18" charset="0"/>
                          <a:cs typeface="Times New Roman" pitchFamily="18" charset="0"/>
                        </a:rPr>
                        <a:t>23.3</a:t>
                      </a:r>
                      <a:endParaRPr lang="en-GB" sz="1900" b="1" dirty="0">
                        <a:solidFill>
                          <a:srgbClr val="002060"/>
                        </a:solidFill>
                        <a:latin typeface="Times New Roman" pitchFamily="18" charset="0"/>
                        <a:ea typeface="Times New Roman"/>
                        <a:cs typeface="Times New Roman" pitchFamily="18" charset="0"/>
                      </a:endParaRPr>
                    </a:p>
                  </a:txBody>
                  <a:tcPr marL="35560" marR="35560" marT="0" marB="0"/>
                </a:tc>
              </a:tr>
            </a:tbl>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143000"/>
            <a:ext cx="7543800" cy="4648200"/>
          </a:xfrm>
        </p:spPr>
        <p:txBody>
          <a:bodyPr>
            <a:normAutofit/>
          </a:bodyPr>
          <a:lstStyle/>
          <a:p>
            <a:pPr marL="265176" indent="-265176" algn="ctr" eaLnBrk="1" fontAlgn="auto" hangingPunct="1">
              <a:lnSpc>
                <a:spcPct val="170000"/>
              </a:lnSpc>
              <a:spcAft>
                <a:spcPts val="0"/>
              </a:spcAft>
              <a:buFont typeface="Wingdings 2"/>
              <a:buNone/>
              <a:defRPr/>
            </a:pPr>
            <a:r>
              <a:rPr lang="ar-EG" sz="2000" b="1" dirty="0" smtClean="0">
                <a:solidFill>
                  <a:srgbClr val="FF0000"/>
                </a:solidFill>
                <a:latin typeface="Times New Roman" pitchFamily="18" charset="0"/>
              </a:rPr>
              <a:t>الإكتفاء الذاتى من المنتجات الحيوانية </a:t>
            </a:r>
            <a:r>
              <a:rPr lang="ar-SA" sz="2000" b="1" dirty="0" smtClean="0">
                <a:solidFill>
                  <a:srgbClr val="FF0000"/>
                </a:solidFill>
                <a:latin typeface="Times New Roman" pitchFamily="18" charset="0"/>
              </a:rPr>
              <a:t>في العالم العربي</a:t>
            </a:r>
            <a:endParaRPr lang="ar-EG" sz="2000" b="1" dirty="0" smtClean="0">
              <a:solidFill>
                <a:srgbClr val="FF0000"/>
              </a:solidFill>
              <a:latin typeface="Times New Roman" pitchFamily="18" charset="0"/>
            </a:endParaRPr>
          </a:p>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1447800" y="2133600"/>
            <a:ext cx="6248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t>الإكتفاء الذاتى للوطن العربى من اللحوم الحمراء = </a:t>
            </a:r>
            <a:r>
              <a:rPr lang="ar-EG" sz="1600" b="1" dirty="0">
                <a:solidFill>
                  <a:srgbClr val="FF0000"/>
                </a:solidFill>
              </a:rPr>
              <a:t>87</a:t>
            </a:r>
            <a:r>
              <a:rPr lang="ar-EG" sz="1600" b="1" dirty="0"/>
              <a:t>%</a:t>
            </a:r>
            <a:endParaRPr lang="en-GB" sz="1600" b="1" dirty="0"/>
          </a:p>
        </p:txBody>
      </p:sp>
      <p:sp>
        <p:nvSpPr>
          <p:cNvPr id="19" name="Rectangle 18"/>
          <p:cNvSpPr/>
          <p:nvPr/>
        </p:nvSpPr>
        <p:spPr>
          <a:xfrm>
            <a:off x="1447800" y="2895600"/>
            <a:ext cx="6248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t>الإكتفاء الذاتى للوطن العربى من اللحوم البيضاء= </a:t>
            </a:r>
            <a:r>
              <a:rPr lang="ar-EG" sz="1600" b="1" dirty="0">
                <a:solidFill>
                  <a:srgbClr val="FF0000"/>
                </a:solidFill>
              </a:rPr>
              <a:t>77,5</a:t>
            </a:r>
            <a:r>
              <a:rPr lang="ar-EG" sz="1600" b="1" dirty="0"/>
              <a:t>%</a:t>
            </a:r>
            <a:endParaRPr lang="en-GB" sz="1600" b="1" dirty="0"/>
          </a:p>
        </p:txBody>
      </p:sp>
      <p:sp>
        <p:nvSpPr>
          <p:cNvPr id="20" name="Rectangle 19"/>
          <p:cNvSpPr/>
          <p:nvPr/>
        </p:nvSpPr>
        <p:spPr>
          <a:xfrm>
            <a:off x="1447800" y="3581400"/>
            <a:ext cx="6248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t>الإكتفاء الذاتى للوطن العربى من الأســــــــــماك = </a:t>
            </a:r>
            <a:r>
              <a:rPr lang="ar-EG" sz="1600" b="1" dirty="0">
                <a:solidFill>
                  <a:srgbClr val="FF0000"/>
                </a:solidFill>
              </a:rPr>
              <a:t>13</a:t>
            </a:r>
            <a:r>
              <a:rPr lang="ar-EG" sz="1600" b="1" dirty="0"/>
              <a:t>%</a:t>
            </a:r>
            <a:endParaRPr lang="en-GB" sz="1600" b="1" dirty="0"/>
          </a:p>
        </p:txBody>
      </p:sp>
      <p:sp>
        <p:nvSpPr>
          <p:cNvPr id="21" name="Rectangle 20"/>
          <p:cNvSpPr/>
          <p:nvPr/>
        </p:nvSpPr>
        <p:spPr>
          <a:xfrm>
            <a:off x="1447800" y="4343400"/>
            <a:ext cx="6248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t>الإكتفاء الذاتى للوطن العربى من البيــــــــــــض = </a:t>
            </a:r>
            <a:r>
              <a:rPr lang="ar-EG" sz="1600" b="1" dirty="0">
                <a:solidFill>
                  <a:srgbClr val="FF0000"/>
                </a:solidFill>
              </a:rPr>
              <a:t>98</a:t>
            </a:r>
            <a:r>
              <a:rPr lang="ar-EG" sz="1600" b="1" dirty="0"/>
              <a:t>%</a:t>
            </a:r>
            <a:endParaRPr lang="en-GB" sz="1600" b="1" dirty="0"/>
          </a:p>
        </p:txBody>
      </p:sp>
      <p:sp>
        <p:nvSpPr>
          <p:cNvPr id="22" name="Rectangle 21"/>
          <p:cNvSpPr/>
          <p:nvPr/>
        </p:nvSpPr>
        <p:spPr>
          <a:xfrm>
            <a:off x="1447800" y="5057775"/>
            <a:ext cx="6248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t>الإكتفاء الذاتى للوطن العربى من الألبـــــــــــــــان= </a:t>
            </a:r>
            <a:r>
              <a:rPr lang="ar-EG" sz="1600" b="1" dirty="0">
                <a:solidFill>
                  <a:srgbClr val="FF0000"/>
                </a:solidFill>
              </a:rPr>
              <a:t>67</a:t>
            </a:r>
            <a:r>
              <a:rPr lang="ar-EG" sz="1600" b="1" dirty="0"/>
              <a:t>%</a:t>
            </a:r>
            <a:endParaRPr lang="en-GB" sz="1600" b="1" dirty="0"/>
          </a:p>
        </p:txBody>
      </p:sp>
      <p:sp>
        <p:nvSpPr>
          <p:cNvPr id="29704"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29705"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143000"/>
            <a:ext cx="7543800" cy="4648200"/>
          </a:xfrm>
        </p:spPr>
        <p:txBody>
          <a:bodyPr>
            <a:normAutofit/>
          </a:bodyPr>
          <a:lstStyle/>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990600" y="1676400"/>
            <a:ext cx="7162800" cy="1219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536575" indent="-536575" algn="just" rtl="1" fontAlgn="auto">
              <a:spcBef>
                <a:spcPts val="0"/>
              </a:spcBef>
              <a:spcAft>
                <a:spcPts val="0"/>
              </a:spcAft>
              <a:defRPr/>
            </a:pPr>
            <a:r>
              <a:rPr lang="ar-SA" b="1" dirty="0"/>
              <a:t>أولاً </a:t>
            </a:r>
            <a:r>
              <a:rPr lang="en-US" b="1" dirty="0"/>
              <a:t>:</a:t>
            </a:r>
            <a:r>
              <a:rPr lang="ar-SA" dirty="0"/>
              <a:t> العمل على </a:t>
            </a:r>
            <a:r>
              <a:rPr lang="ar-SA" dirty="0">
                <a:solidFill>
                  <a:srgbClr val="FF0000"/>
                </a:solidFill>
              </a:rPr>
              <a:t>زيادة ودعم تبادل المادة الوارثة </a:t>
            </a:r>
            <a:r>
              <a:rPr lang="ar-SA" dirty="0"/>
              <a:t>(الجيرم بلازما) </a:t>
            </a:r>
            <a:r>
              <a:rPr lang="ar-SA" dirty="0">
                <a:solidFill>
                  <a:srgbClr val="FF0000"/>
                </a:solidFill>
              </a:rPr>
              <a:t>والخبرات</a:t>
            </a:r>
            <a:r>
              <a:rPr lang="ar-SA" dirty="0"/>
              <a:t> </a:t>
            </a:r>
            <a:r>
              <a:rPr lang="ar-SA" dirty="0">
                <a:solidFill>
                  <a:srgbClr val="FF0000"/>
                </a:solidFill>
              </a:rPr>
              <a:t>والمعلومات</a:t>
            </a:r>
            <a:r>
              <a:rPr lang="ar-SA" dirty="0"/>
              <a:t> </a:t>
            </a:r>
            <a:r>
              <a:rPr lang="ar-SA" dirty="0">
                <a:solidFill>
                  <a:srgbClr val="FF0000"/>
                </a:solidFill>
              </a:rPr>
              <a:t>فى الثروة الحيوانية </a:t>
            </a:r>
            <a:r>
              <a:rPr lang="ar-SA" dirty="0"/>
              <a:t>والنباتية المحسنة والمتأقلمة وعقد دورات تدريبية على كافة المستويات وإقامة شبكات المعلومات</a:t>
            </a:r>
            <a:r>
              <a:rPr lang="en-US" dirty="0"/>
              <a:t>.</a:t>
            </a:r>
            <a:endParaRPr lang="en-GB" b="1" dirty="0"/>
          </a:p>
        </p:txBody>
      </p:sp>
      <p:sp>
        <p:nvSpPr>
          <p:cNvPr id="11" name="Rectangle 10"/>
          <p:cNvSpPr/>
          <p:nvPr/>
        </p:nvSpPr>
        <p:spPr>
          <a:xfrm>
            <a:off x="1676400" y="914400"/>
            <a:ext cx="5867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solidFill>
                  <a:srgbClr val="FF0000"/>
                </a:solidFill>
              </a:rPr>
              <a:t>*** </a:t>
            </a:r>
            <a:r>
              <a:rPr lang="ar-SA" sz="1600" b="1" dirty="0">
                <a:solidFill>
                  <a:srgbClr val="FF0000"/>
                </a:solidFill>
              </a:rPr>
              <a:t>وسائل النهوض بالثروة الحيوانية فى العالم العربى</a:t>
            </a:r>
            <a:r>
              <a:rPr lang="ar-EG" sz="1600" b="1" dirty="0">
                <a:solidFill>
                  <a:srgbClr val="FF0000"/>
                </a:solidFill>
              </a:rPr>
              <a:t> ***</a:t>
            </a:r>
            <a:endParaRPr lang="en-GB" sz="1600" b="1" dirty="0">
              <a:solidFill>
                <a:srgbClr val="FF0000"/>
              </a:solidFill>
            </a:endParaRPr>
          </a:p>
        </p:txBody>
      </p:sp>
      <p:sp>
        <p:nvSpPr>
          <p:cNvPr id="13" name="Rectangle 12"/>
          <p:cNvSpPr/>
          <p:nvPr/>
        </p:nvSpPr>
        <p:spPr>
          <a:xfrm>
            <a:off x="990600" y="3124200"/>
            <a:ext cx="7162800"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536575" indent="-536575" algn="just" rtl="1" fontAlgn="auto">
              <a:spcBef>
                <a:spcPts val="0"/>
              </a:spcBef>
              <a:spcAft>
                <a:spcPts val="0"/>
              </a:spcAft>
              <a:defRPr/>
            </a:pPr>
            <a:r>
              <a:rPr lang="ar-SA" b="1" dirty="0"/>
              <a:t>ثانياً </a:t>
            </a:r>
            <a:r>
              <a:rPr lang="en-US" b="1" dirty="0"/>
              <a:t>:</a:t>
            </a:r>
            <a:r>
              <a:rPr lang="ar-SA" dirty="0"/>
              <a:t> وضع برامج </a:t>
            </a:r>
            <a:r>
              <a:rPr lang="ar-SA" dirty="0">
                <a:solidFill>
                  <a:srgbClr val="FF0000"/>
                </a:solidFill>
              </a:rPr>
              <a:t>تحسين السلالات </a:t>
            </a:r>
            <a:r>
              <a:rPr lang="ar-SA" dirty="0"/>
              <a:t>من خلال الاستفادة من المتاح من المعلومات مع الحفاظ على صفات التحمل والمقاومة للظروف المناخية والغذائية والمرضية.</a:t>
            </a:r>
            <a:endParaRPr lang="en-GB" b="1" dirty="0"/>
          </a:p>
        </p:txBody>
      </p:sp>
      <p:sp>
        <p:nvSpPr>
          <p:cNvPr id="14" name="Rectangle 13"/>
          <p:cNvSpPr/>
          <p:nvPr/>
        </p:nvSpPr>
        <p:spPr>
          <a:xfrm>
            <a:off x="990600" y="4419600"/>
            <a:ext cx="71628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536575" indent="-536575" algn="just" rtl="1" fontAlgn="auto">
              <a:spcBef>
                <a:spcPts val="0"/>
              </a:spcBef>
              <a:spcAft>
                <a:spcPts val="0"/>
              </a:spcAft>
              <a:defRPr/>
            </a:pPr>
            <a:r>
              <a:rPr lang="ar-SA" b="1" dirty="0"/>
              <a:t>ثالثاً</a:t>
            </a:r>
            <a:r>
              <a:rPr lang="en-US" b="1" dirty="0"/>
              <a:t>:</a:t>
            </a:r>
            <a:r>
              <a:rPr lang="ar-SA" dirty="0"/>
              <a:t> ان تتجه برامج تحسين انتاجية الثروة الحيوانية نحو </a:t>
            </a:r>
            <a:r>
              <a:rPr lang="ar-SA" dirty="0">
                <a:solidFill>
                  <a:srgbClr val="FF0000"/>
                </a:solidFill>
              </a:rPr>
              <a:t>التنمية المتكاملة </a:t>
            </a:r>
            <a:r>
              <a:rPr lang="ar-SA" dirty="0"/>
              <a:t>وان</a:t>
            </a:r>
            <a:r>
              <a:rPr lang="ar-EG" dirty="0"/>
              <a:t> </a:t>
            </a:r>
            <a:r>
              <a:rPr lang="ar-SA" dirty="0"/>
              <a:t>تستغل العلاقة المتبادلة بين إمكانيات الانماط الزراعية والانماط الرعوية الاستغلال الأمثل.</a:t>
            </a:r>
            <a:endParaRPr lang="en-GB" b="1" dirty="0"/>
          </a:p>
        </p:txBody>
      </p:sp>
      <p:sp>
        <p:nvSpPr>
          <p:cNvPr id="30727"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0728"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90600" y="1676400"/>
            <a:ext cx="7162800" cy="12192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623888" indent="-623888" algn="just" rtl="1" fontAlgn="auto">
              <a:spcBef>
                <a:spcPts val="0"/>
              </a:spcBef>
              <a:spcAft>
                <a:spcPts val="0"/>
              </a:spcAft>
              <a:defRPr/>
            </a:pPr>
            <a:r>
              <a:rPr lang="ar-SA" b="1" dirty="0"/>
              <a:t>رابعاً</a:t>
            </a:r>
            <a:r>
              <a:rPr lang="en-US" b="1" dirty="0"/>
              <a:t>:</a:t>
            </a:r>
            <a:r>
              <a:rPr lang="ar-SA" dirty="0"/>
              <a:t> </a:t>
            </a:r>
            <a:r>
              <a:rPr lang="ar-SA" dirty="0">
                <a:solidFill>
                  <a:srgbClr val="FF0000"/>
                </a:solidFill>
              </a:rPr>
              <a:t>حث القطاع الخاص على الاستثمار في الانتاج الحيواني المكثف</a:t>
            </a:r>
            <a:r>
              <a:rPr lang="ar-SA" dirty="0"/>
              <a:t> كصناعة الدواجن وانشاء المزارع التجارية لانتاج الحليب ومشاريع تسمين الماشية والأغنام.</a:t>
            </a:r>
            <a:endParaRPr lang="en-GB" b="1" dirty="0"/>
          </a:p>
        </p:txBody>
      </p:sp>
      <p:sp>
        <p:nvSpPr>
          <p:cNvPr id="13" name="Rectangle 12"/>
          <p:cNvSpPr/>
          <p:nvPr/>
        </p:nvSpPr>
        <p:spPr>
          <a:xfrm>
            <a:off x="990600" y="3171825"/>
            <a:ext cx="7162800" cy="10953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623888" indent="-623888" algn="just" rtl="1" fontAlgn="auto">
              <a:spcBef>
                <a:spcPts val="0"/>
              </a:spcBef>
              <a:spcAft>
                <a:spcPts val="0"/>
              </a:spcAft>
              <a:defRPr/>
            </a:pPr>
            <a:r>
              <a:rPr lang="ar-SA" b="1" dirty="0"/>
              <a:t>خامساً </a:t>
            </a:r>
            <a:r>
              <a:rPr lang="en-US" b="1" dirty="0"/>
              <a:t>:</a:t>
            </a:r>
            <a:r>
              <a:rPr lang="ar-SA" dirty="0"/>
              <a:t> </a:t>
            </a:r>
            <a:r>
              <a:rPr lang="ar-SA" dirty="0">
                <a:solidFill>
                  <a:srgbClr val="FF0000"/>
                </a:solidFill>
              </a:rPr>
              <a:t>العمل على إيجاد كيانات ومؤسس</a:t>
            </a:r>
            <a:r>
              <a:rPr lang="ar-EG" dirty="0">
                <a:solidFill>
                  <a:srgbClr val="FF0000"/>
                </a:solidFill>
              </a:rPr>
              <a:t>ات</a:t>
            </a:r>
            <a:r>
              <a:rPr lang="ar-SA" dirty="0"/>
              <a:t> قطرية </a:t>
            </a:r>
            <a:r>
              <a:rPr lang="ar-EG" dirty="0"/>
              <a:t>و</a:t>
            </a:r>
            <a:r>
              <a:rPr lang="ar-SA" dirty="0"/>
              <a:t>جمعيات </a:t>
            </a:r>
            <a:r>
              <a:rPr lang="ar-EG" dirty="0"/>
              <a:t>ل</a:t>
            </a:r>
            <a:r>
              <a:rPr lang="ar-SA" dirty="0"/>
              <a:t>لانواع </a:t>
            </a:r>
            <a:r>
              <a:rPr lang="ar-EG" dirty="0">
                <a:solidFill>
                  <a:srgbClr val="FF0000"/>
                </a:solidFill>
              </a:rPr>
              <a:t>والتى تهتم بأ</a:t>
            </a:r>
            <a:r>
              <a:rPr lang="ar-SA" dirty="0">
                <a:solidFill>
                  <a:srgbClr val="FF0000"/>
                </a:solidFill>
              </a:rPr>
              <a:t>نشطة الثروة الحيوانية المختلفة </a:t>
            </a:r>
            <a:r>
              <a:rPr lang="ar-SA" dirty="0"/>
              <a:t>ينبثق منها مستقبلاً كيانات مؤسيسة عربية.</a:t>
            </a:r>
            <a:endParaRPr lang="en-GB" b="1" dirty="0"/>
          </a:p>
        </p:txBody>
      </p:sp>
      <p:sp>
        <p:nvSpPr>
          <p:cNvPr id="14" name="Rectangle 13"/>
          <p:cNvSpPr/>
          <p:nvPr/>
        </p:nvSpPr>
        <p:spPr>
          <a:xfrm>
            <a:off x="990600" y="4572000"/>
            <a:ext cx="7162800" cy="990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623888" indent="-623888" algn="just" rtl="1" fontAlgn="auto">
              <a:spcBef>
                <a:spcPts val="0"/>
              </a:spcBef>
              <a:spcAft>
                <a:spcPts val="0"/>
              </a:spcAft>
              <a:defRPr/>
            </a:pPr>
            <a:r>
              <a:rPr lang="ar-SA" b="1" dirty="0"/>
              <a:t>سادساً </a:t>
            </a:r>
            <a:r>
              <a:rPr lang="en-US" b="1" dirty="0"/>
              <a:t>:</a:t>
            </a:r>
            <a:r>
              <a:rPr lang="ar-SA" dirty="0"/>
              <a:t> </a:t>
            </a:r>
            <a:r>
              <a:rPr lang="ar-SA" dirty="0">
                <a:solidFill>
                  <a:srgbClr val="FF0000"/>
                </a:solidFill>
              </a:rPr>
              <a:t>تسهيل التجارة البينية بين الدول العربية </a:t>
            </a:r>
            <a:r>
              <a:rPr lang="ar-SA" dirty="0"/>
              <a:t>في الحاصلات الحيوانية ومستلزمات الانتاج الحيواني والداجنى.</a:t>
            </a:r>
            <a:endParaRPr lang="en-GB" b="1" dirty="0"/>
          </a:p>
        </p:txBody>
      </p:sp>
      <p:sp>
        <p:nvSpPr>
          <p:cNvPr id="31749"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175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
        <p:nvSpPr>
          <p:cNvPr id="8" name="Rectangle 7"/>
          <p:cNvSpPr/>
          <p:nvPr/>
        </p:nvSpPr>
        <p:spPr>
          <a:xfrm>
            <a:off x="1676400" y="914400"/>
            <a:ext cx="5867400" cy="533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ar-EG" sz="1600" b="1" dirty="0">
                <a:solidFill>
                  <a:srgbClr val="FF0000"/>
                </a:solidFill>
              </a:rPr>
              <a:t>*** </a:t>
            </a:r>
            <a:r>
              <a:rPr lang="ar-SA" sz="1600" b="1" dirty="0">
                <a:solidFill>
                  <a:srgbClr val="FF0000"/>
                </a:solidFill>
              </a:rPr>
              <a:t>وسائل النهوض بالثروة الحيوانية فى العالم العربى</a:t>
            </a:r>
            <a:r>
              <a:rPr lang="ar-EG" sz="1600" b="1" dirty="0">
                <a:solidFill>
                  <a:srgbClr val="FF0000"/>
                </a:solidFill>
              </a:rPr>
              <a:t> ***</a:t>
            </a:r>
            <a:endParaRPr lang="en-GB" sz="1600" b="1"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838200"/>
            <a:ext cx="7543800" cy="4648200"/>
          </a:xfrm>
        </p:spPr>
        <p:txBody>
          <a:bodyPr>
            <a:normAutofit/>
          </a:bodyPr>
          <a:lstStyle/>
          <a:p>
            <a:pPr marL="265176" indent="-265176" algn="ctr" eaLnBrk="1" fontAlgn="auto" hangingPunct="1">
              <a:lnSpc>
                <a:spcPct val="170000"/>
              </a:lnSpc>
              <a:spcAft>
                <a:spcPts val="0"/>
              </a:spcAft>
              <a:buFont typeface="Wingdings 2"/>
              <a:buNone/>
              <a:defRPr/>
            </a:pPr>
            <a:r>
              <a:rPr lang="ar-SA" sz="2000" b="1" dirty="0" smtClean="0"/>
              <a:t>الإنتاج الحيوانى فى </a:t>
            </a:r>
            <a:r>
              <a:rPr lang="ar-SA" sz="2000" b="1" dirty="0" smtClean="0">
                <a:solidFill>
                  <a:srgbClr val="FF0000"/>
                </a:solidFill>
              </a:rPr>
              <a:t>جمهورية مصر العربية</a:t>
            </a:r>
            <a:endParaRPr lang="en-GB" sz="2000" b="1" dirty="0" smtClean="0">
              <a:solidFill>
                <a:srgbClr val="FF0000"/>
              </a:solidFill>
            </a:endParaRPr>
          </a:p>
          <a:p>
            <a:pPr marL="265176" indent="-265176" algn="ctr" eaLnBrk="1" fontAlgn="auto" hangingPunct="1">
              <a:lnSpc>
                <a:spcPct val="170000"/>
              </a:lnSpc>
              <a:spcAft>
                <a:spcPts val="0"/>
              </a:spcAft>
              <a:buFont typeface="Wingdings 2"/>
              <a:buNone/>
              <a:defRPr/>
            </a:pPr>
            <a:endParaRPr lang="ar-EG" sz="2600" b="1" dirty="0" smtClean="0">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762000" y="1676400"/>
            <a:ext cx="7620000" cy="40386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indent="360363" algn="just" rtl="1" fontAlgn="auto">
              <a:lnSpc>
                <a:spcPct val="150000"/>
              </a:lnSpc>
              <a:spcBef>
                <a:spcPts val="0"/>
              </a:spcBef>
              <a:spcAft>
                <a:spcPts val="0"/>
              </a:spcAft>
              <a:defRPr/>
            </a:pPr>
            <a:r>
              <a:rPr lang="ar-SA" b="1" dirty="0">
                <a:latin typeface="Times New Roman" pitchFamily="18" charset="0"/>
                <a:cs typeface="Times New Roman" pitchFamily="18" charset="0"/>
              </a:rPr>
              <a:t>الثروة الحيوانية تلعب دوراً هاماً فى حياة المصريين ولها دور  كبير فى القطاع الزراعى حيث انها تمثل </a:t>
            </a:r>
            <a:r>
              <a:rPr lang="ar-SA" b="1" u="sng" dirty="0">
                <a:latin typeface="Times New Roman" pitchFamily="18" charset="0"/>
                <a:cs typeface="Times New Roman" pitchFamily="18" charset="0"/>
              </a:rPr>
              <a:t>30% من الدخل القومى الزراعى </a:t>
            </a:r>
            <a:r>
              <a:rPr lang="ar-SA" b="1" dirty="0">
                <a:latin typeface="Times New Roman" pitchFamily="18" charset="0"/>
                <a:cs typeface="Times New Roman" pitchFamily="18" charset="0"/>
              </a:rPr>
              <a:t>وكذلك فان ما يقرب من 70</a:t>
            </a:r>
            <a:r>
              <a:rPr lang="ar-SA" b="1" u="sng" dirty="0">
                <a:latin typeface="Times New Roman" pitchFamily="18" charset="0"/>
                <a:cs typeface="Times New Roman" pitchFamily="18" charset="0"/>
              </a:rPr>
              <a:t>% من سكان مصر يعملون بالزراعة </a:t>
            </a:r>
            <a:r>
              <a:rPr lang="ar-SA" b="1" dirty="0">
                <a:latin typeface="Times New Roman" pitchFamily="18" charset="0"/>
                <a:cs typeface="Times New Roman" pitchFamily="18" charset="0"/>
              </a:rPr>
              <a:t>ويملك صغار المزارعين </a:t>
            </a:r>
            <a:r>
              <a:rPr lang="ar-SA" b="1" u="sng" dirty="0">
                <a:latin typeface="Times New Roman" pitchFamily="18" charset="0"/>
                <a:cs typeface="Times New Roman" pitchFamily="18" charset="0"/>
              </a:rPr>
              <a:t>أكثر من 90% من حجم الثروة الحيوانية</a:t>
            </a:r>
            <a:r>
              <a:rPr lang="ar-SA" b="1" dirty="0">
                <a:latin typeface="Times New Roman" pitchFamily="18" charset="0"/>
                <a:cs typeface="Times New Roman" pitchFamily="18" charset="0"/>
              </a:rPr>
              <a:t> والتى تمثل لهؤلاء الثروة الحقيقة ورصيد من الأموال المدخرة لديه لوق</a:t>
            </a:r>
            <a:r>
              <a:rPr lang="ar-EG" b="1" dirty="0">
                <a:latin typeface="Times New Roman" pitchFamily="18" charset="0"/>
                <a:cs typeface="Times New Roman" pitchFamily="18" charset="0"/>
              </a:rPr>
              <a:t>ت</a:t>
            </a:r>
            <a:r>
              <a:rPr lang="ar-SA" b="1" dirty="0">
                <a:latin typeface="Times New Roman" pitchFamily="18" charset="0"/>
                <a:cs typeface="Times New Roman" pitchFamily="18" charset="0"/>
              </a:rPr>
              <a:t> الحاجة وخصوصا خارج مواسم الحصاد وعند تجهيز الأرض الزراعية أو عند تعرض المحاصيل للآفات والتلف ويكون دور الثروة الحيوانية أكثر وضوحاً فى </a:t>
            </a:r>
            <a:r>
              <a:rPr lang="ar-SA" b="1" u="sng" dirty="0">
                <a:latin typeface="Times New Roman" pitchFamily="18" charset="0"/>
                <a:cs typeface="Times New Roman" pitchFamily="18" charset="0"/>
              </a:rPr>
              <a:t>المناطق التى </a:t>
            </a:r>
            <a:r>
              <a:rPr lang="ar-EG" b="1" u="sng" dirty="0">
                <a:latin typeface="Times New Roman" pitchFamily="18" charset="0"/>
                <a:cs typeface="Times New Roman" pitchFamily="18" charset="0"/>
              </a:rPr>
              <a:t>ت</a:t>
            </a:r>
            <a:r>
              <a:rPr lang="ar-SA" b="1" u="sng" dirty="0">
                <a:latin typeface="Times New Roman" pitchFamily="18" charset="0"/>
                <a:cs typeface="Times New Roman" pitchFamily="18" charset="0"/>
              </a:rPr>
              <a:t>عتمد على المراعى الطبيعة</a:t>
            </a:r>
            <a:r>
              <a:rPr lang="ar-SA" b="1" dirty="0">
                <a:latin typeface="Times New Roman" pitchFamily="18" charset="0"/>
                <a:cs typeface="Times New Roman" pitchFamily="18" charset="0"/>
              </a:rPr>
              <a:t> مثل الساحل الشمالى حيث ان </a:t>
            </a:r>
            <a:r>
              <a:rPr lang="ar-SA" b="1" u="sng" dirty="0">
                <a:latin typeface="Times New Roman" pitchFamily="18" charset="0"/>
                <a:cs typeface="Times New Roman" pitchFamily="18" charset="0"/>
              </a:rPr>
              <a:t>المراعى هى الغذاء الرئيسى للأغنام والماعز والإبل</a:t>
            </a:r>
            <a:r>
              <a:rPr lang="ar-SA" b="1" dirty="0">
                <a:latin typeface="Times New Roman" pitchFamily="18" charset="0"/>
                <a:cs typeface="Times New Roman" pitchFamily="18" charset="0"/>
              </a:rPr>
              <a:t> التى يربونها حيث انها تمثل العمل والثروة ومصدراً للقوه والجاه فى هذه المناطق ففى السنوات التى يكون معدل هطول الأمطار مناسباً لنمو المراعى نمواً جيداً فان إعداد الحيوانات تتضاعف ويكون ذلك عام خير ووفرة لهؤلاء المربين وعند نقص معدل هطول المطر والجفاف يكون العكس هو الصحيح تماماً</a:t>
            </a:r>
            <a:r>
              <a:rPr lang="en-US" b="1" dirty="0">
                <a:latin typeface="Times New Roman" pitchFamily="18" charset="0"/>
                <a:cs typeface="Times New Roman" pitchFamily="18" charset="0"/>
              </a:rPr>
              <a:t>. </a:t>
            </a:r>
            <a:endParaRPr lang="en-GB" b="1" dirty="0">
              <a:latin typeface="Times New Roman" pitchFamily="18" charset="0"/>
              <a:cs typeface="Times New Roman" pitchFamily="18" charset="0"/>
            </a:endParaRPr>
          </a:p>
        </p:txBody>
      </p:sp>
      <p:sp>
        <p:nvSpPr>
          <p:cNvPr id="32772"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2773"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5800" y="1219200"/>
            <a:ext cx="7772400" cy="4572000"/>
          </a:xfrm>
          <a:prstGeom prst="roundRect">
            <a:avLst>
              <a:gd name="adj" fmla="val 10765"/>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685800" y="1143000"/>
            <a:ext cx="7543800" cy="4648200"/>
          </a:xfrm>
        </p:spPr>
        <p:txBody>
          <a:bodyPr>
            <a:normAutofit/>
          </a:bodyPr>
          <a:lstStyle/>
          <a:p>
            <a:pPr marL="265176" indent="-265176" algn="ctr" eaLnBrk="1" fontAlgn="auto" hangingPunct="1">
              <a:lnSpc>
                <a:spcPct val="170000"/>
              </a:lnSpc>
              <a:spcAft>
                <a:spcPts val="0"/>
              </a:spcAft>
              <a:buFont typeface="Wingdings 2"/>
              <a:buNone/>
              <a:defRPr/>
            </a:pPr>
            <a:r>
              <a:rPr lang="ar-SA" sz="2000" b="1" dirty="0" smtClean="0"/>
              <a:t>الإنتاج الحيوانى فى جمهورية مصر العربية</a:t>
            </a:r>
            <a:endParaRPr lang="en-GB" sz="2000" b="1" dirty="0" smtClean="0"/>
          </a:p>
          <a:p>
            <a:pPr marL="265176" indent="-265176" algn="ctr" eaLnBrk="1" fontAlgn="auto" hangingPunct="1">
              <a:lnSpc>
                <a:spcPct val="170000"/>
              </a:lnSpc>
              <a:spcAft>
                <a:spcPts val="0"/>
              </a:spcAft>
              <a:buFont typeface="Wingdings 2"/>
              <a:buNone/>
              <a:defRPr/>
            </a:pPr>
            <a:endParaRPr lang="ar-EG" sz="2600" b="1" dirty="0" smtClean="0">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33796"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3797"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pic>
        <p:nvPicPr>
          <p:cNvPr id="33798"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430588"/>
            <a:ext cx="3476625"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2350" y="3429000"/>
            <a:ext cx="339725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Rectangle 13"/>
          <p:cNvSpPr>
            <a:spLocks noChangeArrowheads="1"/>
          </p:cNvSpPr>
          <p:nvPr/>
        </p:nvSpPr>
        <p:spPr bwMode="auto">
          <a:xfrm>
            <a:off x="5562600" y="549751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EG" b="1"/>
              <a:t>مصادر إنتاج اللبن 	</a:t>
            </a:r>
            <a:endParaRPr lang="en-GB"/>
          </a:p>
        </p:txBody>
      </p:sp>
      <p:sp>
        <p:nvSpPr>
          <p:cNvPr id="33801" name="Rectangle 14"/>
          <p:cNvSpPr>
            <a:spLocks noChangeArrowheads="1"/>
          </p:cNvSpPr>
          <p:nvPr/>
        </p:nvSpPr>
        <p:spPr bwMode="auto">
          <a:xfrm>
            <a:off x="1600200" y="549751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EG" b="1"/>
              <a:t>مصادر إنتاج اللحم	</a:t>
            </a:r>
            <a:endParaRPr lang="en-GB"/>
          </a:p>
        </p:txBody>
      </p:sp>
      <p:sp>
        <p:nvSpPr>
          <p:cNvPr id="33802" name="Rectangle 11"/>
          <p:cNvSpPr>
            <a:spLocks noChangeArrowheads="1"/>
          </p:cNvSpPr>
          <p:nvPr/>
        </p:nvSpPr>
        <p:spPr bwMode="auto">
          <a:xfrm>
            <a:off x="1066800" y="1827213"/>
            <a:ext cx="62484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60363" algn="just" rtl="1">
              <a:lnSpc>
                <a:spcPct val="150000"/>
              </a:lnSpc>
            </a:pPr>
            <a:r>
              <a:rPr lang="ar-SA" b="1">
                <a:latin typeface="Times New Roman" pitchFamily="18" charset="0"/>
                <a:cs typeface="Times New Roman" pitchFamily="18" charset="0"/>
              </a:rPr>
              <a:t>أعداد الثروة الحيوانية فى جمهورية مصر العربية عام </a:t>
            </a:r>
            <a:r>
              <a:rPr lang="ar-EG" b="1">
                <a:latin typeface="Times New Roman" pitchFamily="18" charset="0"/>
                <a:cs typeface="Times New Roman" pitchFamily="18" charset="0"/>
              </a:rPr>
              <a:t>(2012)</a:t>
            </a:r>
            <a:endParaRPr lang="en-GB" b="1">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1524000" y="2371725"/>
          <a:ext cx="6096000" cy="828675"/>
        </p:xfrm>
        <a:graphic>
          <a:graphicData uri="http://schemas.openxmlformats.org/drawingml/2006/table">
            <a:tbl>
              <a:tblPr firstRow="1" bandRow="1">
                <a:tableStyleId>{F5AB1C69-6EDB-4FF4-983F-18BD219EF322}</a:tableStyleId>
              </a:tblPr>
              <a:tblGrid>
                <a:gridCol w="1016000"/>
                <a:gridCol w="1016000"/>
                <a:gridCol w="1016000"/>
                <a:gridCol w="1016000"/>
                <a:gridCol w="1016000"/>
                <a:gridCol w="1016000"/>
              </a:tblGrid>
              <a:tr h="457551">
                <a:tc>
                  <a:txBody>
                    <a:bodyPr/>
                    <a:lstStyle/>
                    <a:p>
                      <a:pPr algn="ctr"/>
                      <a:r>
                        <a:rPr lang="ar-EG" sz="1800" dirty="0" smtClean="0">
                          <a:latin typeface="Times New Roman" pitchFamily="18" charset="0"/>
                          <a:cs typeface="Times New Roman" pitchFamily="18" charset="0"/>
                        </a:rPr>
                        <a:t>دواب</a:t>
                      </a:r>
                      <a:endParaRPr lang="en-GB" sz="1800" dirty="0">
                        <a:latin typeface="Times New Roman" pitchFamily="18" charset="0"/>
                        <a:cs typeface="Times New Roman" pitchFamily="18" charset="0"/>
                      </a:endParaRPr>
                    </a:p>
                  </a:txBody>
                  <a:tcPr marT="45755" marB="45755">
                    <a:solidFill>
                      <a:srgbClr val="0070C0"/>
                    </a:solidFill>
                  </a:tcPr>
                </a:tc>
                <a:tc>
                  <a:txBody>
                    <a:bodyPr/>
                    <a:lstStyle/>
                    <a:p>
                      <a:pPr algn="ctr"/>
                      <a:r>
                        <a:rPr lang="ar-EG" sz="1800" dirty="0" smtClean="0">
                          <a:latin typeface="Times New Roman" pitchFamily="18" charset="0"/>
                          <a:cs typeface="Times New Roman" pitchFamily="18" charset="0"/>
                        </a:rPr>
                        <a:t>إبــل</a:t>
                      </a:r>
                      <a:endParaRPr lang="en-GB" sz="1800" dirty="0">
                        <a:latin typeface="Times New Roman" pitchFamily="18" charset="0"/>
                        <a:cs typeface="Times New Roman" pitchFamily="18" charset="0"/>
                      </a:endParaRPr>
                    </a:p>
                  </a:txBody>
                  <a:tcPr marT="45755" marB="45755">
                    <a:solidFill>
                      <a:srgbClr val="0070C0"/>
                    </a:solidFill>
                  </a:tcPr>
                </a:tc>
                <a:tc>
                  <a:txBody>
                    <a:bodyPr/>
                    <a:lstStyle/>
                    <a:p>
                      <a:pPr algn="ctr"/>
                      <a:r>
                        <a:rPr lang="ar-EG" sz="1800" dirty="0" smtClean="0">
                          <a:latin typeface="Times New Roman" pitchFamily="18" charset="0"/>
                          <a:cs typeface="Times New Roman" pitchFamily="18" charset="0"/>
                        </a:rPr>
                        <a:t>ماعز</a:t>
                      </a:r>
                      <a:endParaRPr lang="en-GB" sz="1800" dirty="0">
                        <a:latin typeface="Times New Roman" pitchFamily="18" charset="0"/>
                        <a:cs typeface="Times New Roman" pitchFamily="18" charset="0"/>
                      </a:endParaRPr>
                    </a:p>
                  </a:txBody>
                  <a:tcPr marT="45755" marB="45755">
                    <a:solidFill>
                      <a:srgbClr val="0070C0"/>
                    </a:solidFill>
                  </a:tcPr>
                </a:tc>
                <a:tc>
                  <a:txBody>
                    <a:bodyPr/>
                    <a:lstStyle/>
                    <a:p>
                      <a:pPr algn="ctr"/>
                      <a:r>
                        <a:rPr lang="ar-EG" sz="1800" dirty="0" smtClean="0">
                          <a:latin typeface="Times New Roman" pitchFamily="18" charset="0"/>
                          <a:cs typeface="Times New Roman" pitchFamily="18" charset="0"/>
                        </a:rPr>
                        <a:t>أغنام</a:t>
                      </a:r>
                      <a:endParaRPr lang="en-GB" sz="1800" dirty="0">
                        <a:latin typeface="Times New Roman" pitchFamily="18" charset="0"/>
                        <a:cs typeface="Times New Roman" pitchFamily="18" charset="0"/>
                      </a:endParaRPr>
                    </a:p>
                  </a:txBody>
                  <a:tcPr marT="45755" marB="45755">
                    <a:solidFill>
                      <a:srgbClr val="0070C0"/>
                    </a:solidFill>
                  </a:tcPr>
                </a:tc>
                <a:tc>
                  <a:txBody>
                    <a:bodyPr/>
                    <a:lstStyle/>
                    <a:p>
                      <a:pPr algn="ctr"/>
                      <a:r>
                        <a:rPr lang="ar-EG" sz="1800" dirty="0" smtClean="0">
                          <a:latin typeface="Times New Roman" pitchFamily="18" charset="0"/>
                          <a:cs typeface="Times New Roman" pitchFamily="18" charset="0"/>
                        </a:rPr>
                        <a:t>جاموس</a:t>
                      </a:r>
                      <a:endParaRPr lang="en-GB" sz="1800" dirty="0">
                        <a:latin typeface="Times New Roman" pitchFamily="18" charset="0"/>
                        <a:cs typeface="Times New Roman" pitchFamily="18" charset="0"/>
                      </a:endParaRPr>
                    </a:p>
                  </a:txBody>
                  <a:tcPr marT="45755" marB="45755">
                    <a:solidFill>
                      <a:srgbClr val="0070C0"/>
                    </a:solidFill>
                  </a:tcPr>
                </a:tc>
                <a:tc>
                  <a:txBody>
                    <a:bodyPr/>
                    <a:lstStyle/>
                    <a:p>
                      <a:pPr algn="ctr"/>
                      <a:r>
                        <a:rPr lang="ar-EG" sz="1800" dirty="0" smtClean="0">
                          <a:latin typeface="Times New Roman" pitchFamily="18" charset="0"/>
                          <a:cs typeface="Times New Roman" pitchFamily="18" charset="0"/>
                        </a:rPr>
                        <a:t>أبقار</a:t>
                      </a:r>
                      <a:endParaRPr lang="en-GB" sz="1800" dirty="0">
                        <a:latin typeface="Times New Roman" pitchFamily="18" charset="0"/>
                        <a:cs typeface="Times New Roman" pitchFamily="18" charset="0"/>
                      </a:endParaRPr>
                    </a:p>
                  </a:txBody>
                  <a:tcPr marT="45755" marB="45755">
                    <a:solidFill>
                      <a:srgbClr val="0070C0"/>
                    </a:solidFill>
                  </a:tcPr>
                </a:tc>
              </a:tr>
              <a:tr h="371124">
                <a:tc>
                  <a:txBody>
                    <a:bodyPr/>
                    <a:lstStyle/>
                    <a:p>
                      <a:pPr marL="0" algn="ctr" rtl="1" eaLnBrk="1" latinLnBrk="0" hangingPunct="1">
                        <a:spcBef>
                          <a:spcPts val="200"/>
                        </a:spcBef>
                        <a:spcAft>
                          <a:spcPts val="200"/>
                        </a:spcAft>
                      </a:pPr>
                      <a:r>
                        <a:rPr kumimoji="0" lang="en-US" sz="1600" b="1" kern="1200" spc="30" dirty="0" smtClean="0">
                          <a:solidFill>
                            <a:schemeClr val="dk1"/>
                          </a:solidFill>
                          <a:latin typeface="Times New Roman"/>
                          <a:ea typeface="Times New Roman"/>
                          <a:cs typeface="Simplified Arabic"/>
                        </a:rPr>
                        <a:t>1550000</a:t>
                      </a:r>
                      <a:endParaRPr kumimoji="0" lang="en-GB" sz="1600" b="1" kern="1200" spc="30" dirty="0">
                        <a:solidFill>
                          <a:schemeClr val="dk1"/>
                        </a:solidFill>
                        <a:latin typeface="Times New Roman"/>
                        <a:ea typeface="Times New Roman"/>
                        <a:cs typeface="Simplified Arabic"/>
                      </a:endParaRPr>
                    </a:p>
                  </a:txBody>
                  <a:tcPr marL="68580" marR="68580" marT="0" marB="0"/>
                </a:tc>
                <a:tc>
                  <a:txBody>
                    <a:bodyPr/>
                    <a:lstStyle/>
                    <a:p>
                      <a:pPr marL="0" algn="ctr" rtl="1" eaLnBrk="1" latinLnBrk="0" hangingPunct="1">
                        <a:spcBef>
                          <a:spcPts val="200"/>
                        </a:spcBef>
                        <a:spcAft>
                          <a:spcPts val="200"/>
                        </a:spcAft>
                      </a:pPr>
                      <a:r>
                        <a:rPr kumimoji="0" lang="en-GB" sz="1600" b="1" kern="1200" spc="30" dirty="0" smtClean="0">
                          <a:solidFill>
                            <a:schemeClr val="dk1"/>
                          </a:solidFill>
                          <a:latin typeface="Times New Roman"/>
                          <a:ea typeface="Times New Roman"/>
                          <a:cs typeface="Simplified Arabic"/>
                        </a:rPr>
                        <a:t>137000</a:t>
                      </a:r>
                      <a:endParaRPr kumimoji="0" lang="en-GB" sz="1600" b="1" kern="1200" spc="30" dirty="0">
                        <a:solidFill>
                          <a:schemeClr val="dk1"/>
                        </a:solidFill>
                        <a:latin typeface="Times New Roman"/>
                        <a:ea typeface="Times New Roman"/>
                        <a:cs typeface="Simplified Arabic"/>
                      </a:endParaRPr>
                    </a:p>
                  </a:txBody>
                  <a:tcPr marL="68580" marR="68580" marT="0" marB="0"/>
                </a:tc>
                <a:tc>
                  <a:txBody>
                    <a:bodyPr/>
                    <a:lstStyle/>
                    <a:p>
                      <a:pPr algn="ctr" rtl="1">
                        <a:spcBef>
                          <a:spcPts val="200"/>
                        </a:spcBef>
                        <a:spcAft>
                          <a:spcPts val="200"/>
                        </a:spcAft>
                      </a:pPr>
                      <a:r>
                        <a:rPr kumimoji="0" lang="en-GB" sz="1600" b="1" kern="1200" spc="30" dirty="0" smtClean="0">
                          <a:solidFill>
                            <a:schemeClr val="dk1"/>
                          </a:solidFill>
                          <a:latin typeface="Times New Roman"/>
                          <a:ea typeface="Times New Roman"/>
                          <a:cs typeface="Simplified Arabic"/>
                        </a:rPr>
                        <a:t>4340000</a:t>
                      </a:r>
                      <a:endParaRPr kumimoji="0" lang="en-GB" sz="1600" b="1" kern="1200" spc="30" dirty="0">
                        <a:solidFill>
                          <a:schemeClr val="dk1"/>
                        </a:solidFill>
                        <a:latin typeface="Times New Roman"/>
                        <a:ea typeface="Times New Roman"/>
                        <a:cs typeface="Simplified Arabic"/>
                      </a:endParaRPr>
                    </a:p>
                  </a:txBody>
                  <a:tcPr marL="68580" marR="68580" marT="0" marB="0"/>
                </a:tc>
                <a:tc>
                  <a:txBody>
                    <a:bodyPr/>
                    <a:lstStyle/>
                    <a:p>
                      <a:pPr algn="ctr" rtl="1">
                        <a:spcBef>
                          <a:spcPts val="200"/>
                        </a:spcBef>
                        <a:spcAft>
                          <a:spcPts val="200"/>
                        </a:spcAft>
                      </a:pPr>
                      <a:r>
                        <a:rPr kumimoji="0" lang="en-GB" sz="1600" b="1" kern="1200" spc="30" dirty="0" smtClean="0">
                          <a:solidFill>
                            <a:schemeClr val="dk1"/>
                          </a:solidFill>
                          <a:latin typeface="Times New Roman"/>
                          <a:ea typeface="Times New Roman"/>
                          <a:cs typeface="Simplified Arabic"/>
                        </a:rPr>
                        <a:t>5450000</a:t>
                      </a:r>
                      <a:endParaRPr kumimoji="0" lang="en-GB" sz="1600" b="1" kern="1200" spc="30" dirty="0">
                        <a:solidFill>
                          <a:schemeClr val="dk1"/>
                        </a:solidFill>
                        <a:latin typeface="Times New Roman"/>
                        <a:ea typeface="Times New Roman"/>
                        <a:cs typeface="Simplified Arabic"/>
                      </a:endParaRPr>
                    </a:p>
                  </a:txBody>
                  <a:tcPr marL="68580" marR="68580" marT="0" marB="0"/>
                </a:tc>
                <a:tc>
                  <a:txBody>
                    <a:bodyPr/>
                    <a:lstStyle/>
                    <a:p>
                      <a:pPr algn="ctr" rtl="1">
                        <a:spcBef>
                          <a:spcPts val="200"/>
                        </a:spcBef>
                        <a:spcAft>
                          <a:spcPts val="200"/>
                        </a:spcAft>
                      </a:pPr>
                      <a:r>
                        <a:rPr kumimoji="0" lang="en-GB" sz="1600" b="1" kern="1200" spc="30" dirty="0" smtClean="0">
                          <a:solidFill>
                            <a:schemeClr val="dk1"/>
                          </a:solidFill>
                          <a:latin typeface="Times New Roman"/>
                          <a:ea typeface="Times New Roman"/>
                          <a:cs typeface="Simplified Arabic"/>
                        </a:rPr>
                        <a:t>3985000</a:t>
                      </a:r>
                      <a:endParaRPr kumimoji="0" lang="en-GB" sz="1600" b="1" kern="1200" spc="30" dirty="0">
                        <a:solidFill>
                          <a:schemeClr val="dk1"/>
                        </a:solidFill>
                        <a:latin typeface="Times New Roman"/>
                        <a:ea typeface="Times New Roman"/>
                        <a:cs typeface="Simplified Arabic"/>
                      </a:endParaRPr>
                    </a:p>
                  </a:txBody>
                  <a:tcPr marL="68580" marR="68580" marT="0" marB="0"/>
                </a:tc>
                <a:tc>
                  <a:txBody>
                    <a:bodyPr/>
                    <a:lstStyle/>
                    <a:p>
                      <a:pPr algn="ctr" rtl="1">
                        <a:spcBef>
                          <a:spcPts val="200"/>
                        </a:spcBef>
                        <a:spcAft>
                          <a:spcPts val="200"/>
                        </a:spcAft>
                      </a:pPr>
                      <a:r>
                        <a:rPr kumimoji="0" lang="en-GB" sz="1600" b="1" kern="1200" spc="30" dirty="0" smtClean="0">
                          <a:solidFill>
                            <a:schemeClr val="dk1"/>
                          </a:solidFill>
                          <a:latin typeface="Times New Roman"/>
                          <a:ea typeface="Times New Roman"/>
                          <a:cs typeface="Simplified Arabic"/>
                        </a:rPr>
                        <a:t>4800000</a:t>
                      </a:r>
                      <a:endParaRPr kumimoji="0" lang="en-GB" sz="1600" b="1" kern="1200" spc="30" dirty="0">
                        <a:solidFill>
                          <a:schemeClr val="dk1"/>
                        </a:solidFill>
                        <a:latin typeface="Times New Roman"/>
                        <a:ea typeface="Times New Roman"/>
                        <a:cs typeface="Simplified Arabic"/>
                      </a:endParaRPr>
                    </a:p>
                  </a:txBody>
                  <a:tcPr marL="68580" marR="68580" marT="0" marB="0"/>
                </a:tc>
              </a:tr>
            </a:tbl>
          </a:graphicData>
        </a:graphic>
      </p:graphicFrame>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5800" y="1219200"/>
            <a:ext cx="7772400" cy="4572000"/>
          </a:xfrm>
          <a:prstGeom prst="roundRect">
            <a:avLst>
              <a:gd name="adj" fmla="val 10765"/>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685800" y="1143000"/>
            <a:ext cx="7543800" cy="4648200"/>
          </a:xfrm>
        </p:spPr>
        <p:txBody>
          <a:bodyPr>
            <a:normAutofit/>
          </a:bodyPr>
          <a:lstStyle/>
          <a:p>
            <a:pPr marL="265176" indent="-265176" algn="ctr" eaLnBrk="1" fontAlgn="auto" hangingPunct="1">
              <a:lnSpc>
                <a:spcPct val="200000"/>
              </a:lnSpc>
              <a:spcAft>
                <a:spcPts val="0"/>
              </a:spcAft>
              <a:buFont typeface="Wingdings 2"/>
              <a:buNone/>
              <a:defRPr/>
            </a:pPr>
            <a:r>
              <a:rPr lang="ar-SA" sz="2000" b="1" dirty="0" smtClean="0">
                <a:solidFill>
                  <a:srgbClr val="FF0000"/>
                </a:solidFill>
              </a:rPr>
              <a:t>المعوقات التى تواجه الانتاج الحيوانى والتى يجب القضاء عليها</a:t>
            </a:r>
            <a:endParaRPr lang="en-GB" sz="2000" b="1" dirty="0" smtClean="0">
              <a:solidFill>
                <a:srgbClr val="FF0000"/>
              </a:solidFill>
            </a:endParaRPr>
          </a:p>
          <a:p>
            <a:pPr marL="630238" indent="-360363" algn="just" eaLnBrk="1" fontAlgn="auto" hangingPunct="1">
              <a:lnSpc>
                <a:spcPct val="200000"/>
              </a:lnSpc>
              <a:spcAft>
                <a:spcPts val="0"/>
              </a:spcAft>
              <a:buFont typeface="Wingdings 2"/>
              <a:buNone/>
              <a:defRPr/>
            </a:pPr>
            <a:r>
              <a:rPr lang="en-US" sz="2400" dirty="0" smtClean="0">
                <a:latin typeface="Times New Roman" pitchFamily="18" charset="0"/>
                <a:cs typeface="Times New Roman" pitchFamily="18" charset="0"/>
                <a:sym typeface="Webdings"/>
              </a:rPr>
              <a:t></a:t>
            </a:r>
            <a:r>
              <a:rPr lang="ar-SA" sz="2400" dirty="0" smtClean="0">
                <a:latin typeface="Times New Roman" pitchFamily="18" charset="0"/>
                <a:cs typeface="Times New Roman" pitchFamily="18" charset="0"/>
              </a:rPr>
              <a:t> </a:t>
            </a:r>
            <a:r>
              <a:rPr lang="ar-SA" sz="2400" b="1" dirty="0" smtClean="0">
                <a:solidFill>
                  <a:srgbClr val="FF0000"/>
                </a:solidFill>
                <a:latin typeface="Times New Roman" pitchFamily="18" charset="0"/>
                <a:cs typeface="Times New Roman" pitchFamily="18" charset="0"/>
              </a:rPr>
              <a:t>ضعف انتاج السلالات المحلية من الألبان واللحوم</a:t>
            </a:r>
            <a:r>
              <a:rPr lang="ar-SA" sz="2400" b="1" dirty="0" smtClean="0">
                <a:latin typeface="Times New Roman" pitchFamily="18" charset="0"/>
                <a:cs typeface="Times New Roman" pitchFamily="18" charset="0"/>
              </a:rPr>
              <a:t>.</a:t>
            </a:r>
            <a:endParaRPr lang="en-GB" sz="2400" b="1" dirty="0" smtClean="0">
              <a:latin typeface="Times New Roman" pitchFamily="18" charset="0"/>
              <a:cs typeface="Times New Roman" pitchFamily="18" charset="0"/>
            </a:endParaRPr>
          </a:p>
          <a:p>
            <a:pPr marL="630238" indent="-360363" algn="just" eaLnBrk="1" fontAlgn="auto" hangingPunct="1">
              <a:lnSpc>
                <a:spcPct val="200000"/>
              </a:lnSpc>
              <a:spcAft>
                <a:spcPts val="0"/>
              </a:spcAft>
              <a:buFont typeface="Wingdings 2"/>
              <a:buNone/>
              <a:defRPr/>
            </a:pP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Webdings"/>
              </a:rPr>
              <a:t></a:t>
            </a:r>
            <a:r>
              <a:rPr lang="ar-SA" sz="2400" b="1" dirty="0" smtClean="0">
                <a:solidFill>
                  <a:srgbClr val="FF0000"/>
                </a:solidFill>
                <a:latin typeface="Times New Roman" pitchFamily="18" charset="0"/>
                <a:cs typeface="Times New Roman" pitchFamily="18" charset="0"/>
              </a:rPr>
              <a:t>قلة الموارد العلفيه</a:t>
            </a:r>
            <a:r>
              <a:rPr lang="ar-SA" sz="2400" b="1" dirty="0" smtClean="0">
                <a:latin typeface="Times New Roman" pitchFamily="18" charset="0"/>
                <a:cs typeface="Times New Roman" pitchFamily="18" charset="0"/>
              </a:rPr>
              <a:t>.</a:t>
            </a:r>
            <a:endParaRPr lang="en-GB" sz="2400" b="1" dirty="0" smtClean="0">
              <a:latin typeface="Times New Roman" pitchFamily="18" charset="0"/>
              <a:cs typeface="Times New Roman" pitchFamily="18" charset="0"/>
            </a:endParaRPr>
          </a:p>
          <a:p>
            <a:pPr marL="630238" indent="-360363" algn="just" eaLnBrk="1" fontAlgn="auto" hangingPunct="1">
              <a:lnSpc>
                <a:spcPct val="200000"/>
              </a:lnSpc>
              <a:spcAft>
                <a:spcPts val="0"/>
              </a:spcAft>
              <a:buFont typeface="Wingdings 2"/>
              <a:buNone/>
              <a:defRPr/>
            </a:pP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Webdings"/>
              </a:rPr>
              <a:t></a:t>
            </a:r>
            <a:r>
              <a:rPr lang="ar-SA" sz="2400" b="1" dirty="0" smtClean="0">
                <a:solidFill>
                  <a:srgbClr val="FF0000"/>
                </a:solidFill>
                <a:latin typeface="Times New Roman" pitchFamily="18" charset="0"/>
                <a:cs typeface="Times New Roman" pitchFamily="18" charset="0"/>
              </a:rPr>
              <a:t>إصابة الحيوانات بالأمراض والطفيليات الداخلية وضعف الخصوبة</a:t>
            </a:r>
            <a:r>
              <a:rPr lang="ar-SA" sz="2400" b="1" dirty="0" smtClean="0">
                <a:latin typeface="Times New Roman" pitchFamily="18" charset="0"/>
                <a:cs typeface="Times New Roman" pitchFamily="18" charset="0"/>
              </a:rPr>
              <a:t>.</a:t>
            </a:r>
            <a:endParaRPr lang="en-GB" sz="2400" b="1" dirty="0" smtClean="0">
              <a:latin typeface="Times New Roman" pitchFamily="18" charset="0"/>
              <a:cs typeface="Times New Roman" pitchFamily="18" charset="0"/>
            </a:endParaRPr>
          </a:p>
          <a:p>
            <a:pPr marL="630238" indent="-360363" algn="just" eaLnBrk="1" fontAlgn="auto" hangingPunct="1">
              <a:lnSpc>
                <a:spcPct val="200000"/>
              </a:lnSpc>
              <a:spcAft>
                <a:spcPts val="0"/>
              </a:spcAft>
              <a:buFont typeface="Wingdings 2"/>
              <a:buNone/>
              <a:defRPr/>
            </a:pP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Webdings"/>
              </a:rPr>
              <a:t></a:t>
            </a:r>
            <a:r>
              <a:rPr lang="ar-SA" sz="2400" b="1" dirty="0" smtClean="0">
                <a:solidFill>
                  <a:srgbClr val="FF0000"/>
                </a:solidFill>
                <a:latin typeface="Times New Roman" pitchFamily="18" charset="0"/>
                <a:cs typeface="Times New Roman" pitchFamily="18" charset="0"/>
              </a:rPr>
              <a:t>قلة فاعلية الجهاز الإرشادي الحيوانى</a:t>
            </a:r>
            <a:r>
              <a:rPr lang="ar-SA" sz="2400" b="1" dirty="0" smtClean="0">
                <a:latin typeface="Times New Roman" pitchFamily="18" charset="0"/>
                <a:cs typeface="Times New Roman" pitchFamily="18" charset="0"/>
              </a:rPr>
              <a:t>.</a:t>
            </a:r>
            <a:endParaRPr lang="en-GB" sz="2400" b="1" dirty="0" smtClean="0">
              <a:latin typeface="Times New Roman" pitchFamily="18" charset="0"/>
              <a:cs typeface="Times New Roman" pitchFamily="18" charset="0"/>
            </a:endParaRPr>
          </a:p>
          <a:p>
            <a:pPr marL="630238" indent="-360363" algn="just" eaLnBrk="1" fontAlgn="auto" hangingPunct="1">
              <a:lnSpc>
                <a:spcPct val="200000"/>
              </a:lnSpc>
              <a:spcAft>
                <a:spcPts val="0"/>
              </a:spcAft>
              <a:buFont typeface="Wingdings 2"/>
              <a:buNone/>
              <a:defRPr/>
            </a:pPr>
            <a:r>
              <a:rPr lang="ar-SA"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sym typeface="Webdings"/>
              </a:rPr>
              <a:t></a:t>
            </a:r>
            <a:r>
              <a:rPr lang="ar-SA" sz="2400" b="1" dirty="0" smtClean="0">
                <a:solidFill>
                  <a:srgbClr val="FF0000"/>
                </a:solidFill>
                <a:latin typeface="Times New Roman" pitchFamily="18" charset="0"/>
                <a:cs typeface="Times New Roman" pitchFamily="18" charset="0"/>
              </a:rPr>
              <a:t>العقبات التسويقية للمنتجات الحيوانية</a:t>
            </a:r>
            <a:r>
              <a:rPr lang="ar-SA" sz="2400" b="1" dirty="0" smtClean="0">
                <a:latin typeface="Times New Roman" pitchFamily="18" charset="0"/>
                <a:cs typeface="Times New Roman" pitchFamily="18" charset="0"/>
              </a:rPr>
              <a:t>.</a:t>
            </a:r>
            <a:endParaRPr lang="en-GB" sz="2400" b="1" dirty="0" smtClean="0">
              <a:latin typeface="Times New Roman" pitchFamily="18" charset="0"/>
              <a:cs typeface="Times New Roman" pitchFamily="18" charset="0"/>
            </a:endParaRPr>
          </a:p>
          <a:p>
            <a:pPr marL="265176" indent="-265176" algn="ctr" eaLnBrk="1" fontAlgn="auto" hangingPunct="1">
              <a:lnSpc>
                <a:spcPct val="170000"/>
              </a:lnSpc>
              <a:spcAft>
                <a:spcPts val="0"/>
              </a:spcAft>
              <a:buFont typeface="Wingdings 2"/>
              <a:buNone/>
              <a:defRPr/>
            </a:pPr>
            <a:endParaRPr lang="ar-EG" sz="2600" b="1" dirty="0" smtClean="0">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838200" y="1600200"/>
            <a:ext cx="7391400" cy="35052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indent="360363" algn="just" rtl="1" fontAlgn="auto">
              <a:lnSpc>
                <a:spcPct val="150000"/>
              </a:lnSpc>
              <a:spcBef>
                <a:spcPts val="0"/>
              </a:spcBef>
              <a:spcAft>
                <a:spcPts val="0"/>
              </a:spcAft>
              <a:defRPr/>
            </a:pPr>
            <a:endParaRPr lang="en-GB" sz="1000" b="1" dirty="0">
              <a:latin typeface="Times New Roman" pitchFamily="18" charset="0"/>
              <a:cs typeface="Times New Roman" pitchFamily="18" charset="0"/>
            </a:endParaRPr>
          </a:p>
          <a:p>
            <a:pPr indent="360363" algn="just" rtl="1" fontAlgn="auto">
              <a:lnSpc>
                <a:spcPct val="150000"/>
              </a:lnSpc>
              <a:spcBef>
                <a:spcPts val="0"/>
              </a:spcBef>
              <a:spcAft>
                <a:spcPts val="0"/>
              </a:spcAft>
              <a:defRPr/>
            </a:pPr>
            <a:endParaRPr lang="en-GB" sz="1600" b="1" dirty="0">
              <a:latin typeface="Times New Roman" pitchFamily="18" charset="0"/>
              <a:cs typeface="Times New Roman" pitchFamily="18" charset="0"/>
            </a:endParaRPr>
          </a:p>
        </p:txBody>
      </p:sp>
      <p:sp>
        <p:nvSpPr>
          <p:cNvPr id="34821"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4822"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838200" y="1066800"/>
            <a:ext cx="7620000" cy="4648200"/>
          </a:xfrm>
        </p:spPr>
        <p:txBody>
          <a:bodyPr>
            <a:normAutofit fontScale="85000" lnSpcReduction="20000"/>
          </a:bodyPr>
          <a:lstStyle/>
          <a:p>
            <a:pPr marL="0" indent="360363" algn="just" eaLnBrk="1" fontAlgn="auto" hangingPunct="1">
              <a:lnSpc>
                <a:spcPct val="170000"/>
              </a:lnSpc>
              <a:spcAft>
                <a:spcPts val="0"/>
              </a:spcAft>
              <a:buFont typeface="Wingdings 2"/>
              <a:buNone/>
              <a:defRPr/>
            </a:pPr>
            <a:r>
              <a:rPr lang="ar-SA" sz="2600" b="1" dirty="0" smtClean="0">
                <a:latin typeface="Times New Roman" pitchFamily="18" charset="0"/>
                <a:cs typeface="Times New Roman" pitchFamily="18" charset="0"/>
              </a:rPr>
              <a:t>يعتبر الإنتاج الحيواني أحد مجالات النشاط الاقتصادي الزراعي الهامة، وذلك باعتباره</a:t>
            </a:r>
            <a:r>
              <a:rPr lang="ar-EG" sz="2600" b="1" dirty="0" smtClean="0">
                <a:latin typeface="Times New Roman" pitchFamily="18" charset="0"/>
                <a:cs typeface="Times New Roman" pitchFamily="18" charset="0"/>
              </a:rPr>
              <a:t>:</a:t>
            </a:r>
          </a:p>
          <a:p>
            <a:pPr marL="360363" indent="-180975" algn="just" eaLnBrk="1" fontAlgn="auto" hangingPunct="1">
              <a:lnSpc>
                <a:spcPct val="170000"/>
              </a:lnSpc>
              <a:spcAft>
                <a:spcPts val="0"/>
              </a:spcAft>
              <a:buClrTx/>
              <a:buFont typeface="+mj-lt"/>
              <a:buAutoNum type="arabicPeriod"/>
              <a:defRPr/>
            </a:pPr>
            <a:r>
              <a:rPr lang="ar-SA" sz="2600" b="1" dirty="0" smtClean="0">
                <a:latin typeface="Times New Roman" pitchFamily="18" charset="0"/>
                <a:cs typeface="Times New Roman" pitchFamily="18" charset="0"/>
              </a:rPr>
              <a:t>مصدراً رئيسياً لتوفير </a:t>
            </a:r>
            <a:r>
              <a:rPr lang="ar-SA" sz="2600" b="1" dirty="0" smtClean="0">
                <a:solidFill>
                  <a:srgbClr val="FF0000"/>
                </a:solidFill>
                <a:latin typeface="Times New Roman" pitchFamily="18" charset="0"/>
                <a:cs typeface="Times New Roman" pitchFamily="18" charset="0"/>
              </a:rPr>
              <a:t>البروتين الحيواني </a:t>
            </a:r>
            <a:r>
              <a:rPr lang="ar-SA" sz="2600" b="1" dirty="0" smtClean="0">
                <a:latin typeface="Times New Roman" pitchFamily="18" charset="0"/>
                <a:cs typeface="Times New Roman" pitchFamily="18" charset="0"/>
              </a:rPr>
              <a:t>اللازم </a:t>
            </a:r>
            <a:r>
              <a:rPr lang="ar-SA" sz="2600" b="1" dirty="0" smtClean="0">
                <a:solidFill>
                  <a:srgbClr val="C00000"/>
                </a:solidFill>
                <a:latin typeface="Times New Roman" pitchFamily="18" charset="0"/>
                <a:cs typeface="Times New Roman" pitchFamily="18" charset="0"/>
              </a:rPr>
              <a:t>لغذاء الإنسان</a:t>
            </a:r>
            <a:r>
              <a:rPr lang="ar-EG" sz="2600" b="1" dirty="0" smtClean="0">
                <a:latin typeface="Times New Roman" pitchFamily="18" charset="0"/>
                <a:cs typeface="Times New Roman" pitchFamily="18" charset="0"/>
              </a:rPr>
              <a:t>.</a:t>
            </a:r>
          </a:p>
          <a:p>
            <a:pPr marL="360363" indent="-180975" algn="just" eaLnBrk="1" fontAlgn="auto" hangingPunct="1">
              <a:lnSpc>
                <a:spcPct val="170000"/>
              </a:lnSpc>
              <a:spcAft>
                <a:spcPts val="0"/>
              </a:spcAft>
              <a:buClrTx/>
              <a:buFont typeface="+mj-lt"/>
              <a:buAutoNum type="arabicPeriod"/>
              <a:defRPr/>
            </a:pPr>
            <a:r>
              <a:rPr lang="ar-SA" sz="2600" b="1" dirty="0" smtClean="0">
                <a:latin typeface="Times New Roman" pitchFamily="18" charset="0"/>
                <a:cs typeface="Times New Roman" pitchFamily="18" charset="0"/>
              </a:rPr>
              <a:t>تقوم على منتجاته الخام </a:t>
            </a:r>
            <a:r>
              <a:rPr lang="ar-SA" sz="2600" b="1" dirty="0" smtClean="0">
                <a:solidFill>
                  <a:srgbClr val="FF0000"/>
                </a:solidFill>
                <a:latin typeface="Times New Roman" pitchFamily="18" charset="0"/>
                <a:cs typeface="Times New Roman" pitchFamily="18" charset="0"/>
              </a:rPr>
              <a:t>العديد من الصناعات الغذائية وغير الغذائية</a:t>
            </a:r>
            <a:r>
              <a:rPr lang="ar-SA" sz="2600" b="1" dirty="0" smtClean="0">
                <a:latin typeface="Times New Roman" pitchFamily="18" charset="0"/>
                <a:cs typeface="Times New Roman" pitchFamily="18" charset="0"/>
              </a:rPr>
              <a:t> والتي تستقطب قدراً كبيراً من </a:t>
            </a:r>
            <a:r>
              <a:rPr lang="ar-SA" sz="2600" b="1" dirty="0" smtClean="0">
                <a:solidFill>
                  <a:srgbClr val="C00000"/>
                </a:solidFill>
                <a:latin typeface="Times New Roman" pitchFamily="18" charset="0"/>
                <a:cs typeface="Times New Roman" pitchFamily="18" charset="0"/>
              </a:rPr>
              <a:t>قوة العمل البشرى </a:t>
            </a:r>
            <a:r>
              <a:rPr lang="ar-SA" sz="2600" b="1" dirty="0" smtClean="0">
                <a:latin typeface="Times New Roman" pitchFamily="18" charset="0"/>
                <a:cs typeface="Times New Roman" pitchFamily="18" charset="0"/>
              </a:rPr>
              <a:t>وتحقيق </a:t>
            </a:r>
            <a:r>
              <a:rPr lang="ar-SA" sz="2600" b="1" dirty="0" smtClean="0">
                <a:solidFill>
                  <a:srgbClr val="FF0000"/>
                </a:solidFill>
                <a:latin typeface="Times New Roman" pitchFamily="18" charset="0"/>
                <a:cs typeface="Times New Roman" pitchFamily="18" charset="0"/>
              </a:rPr>
              <a:t>دخولاً مناسبة للعاملين فيها</a:t>
            </a:r>
            <a:r>
              <a:rPr lang="ar-EG" sz="2600" b="1" dirty="0" smtClean="0">
                <a:latin typeface="Times New Roman" pitchFamily="18" charset="0"/>
                <a:cs typeface="Times New Roman" pitchFamily="18" charset="0"/>
              </a:rPr>
              <a:t>.</a:t>
            </a:r>
          </a:p>
          <a:p>
            <a:pPr marL="360363" indent="-180975" algn="just" eaLnBrk="1" fontAlgn="auto" hangingPunct="1">
              <a:lnSpc>
                <a:spcPct val="170000"/>
              </a:lnSpc>
              <a:spcAft>
                <a:spcPts val="0"/>
              </a:spcAft>
              <a:buClrTx/>
              <a:buFont typeface="Wingdings 2" pitchFamily="18" charset="2"/>
              <a:buNone/>
              <a:defRPr/>
            </a:pPr>
            <a:endParaRPr lang="ar-EG" sz="1400" b="1" dirty="0" smtClean="0">
              <a:latin typeface="Times New Roman" pitchFamily="18" charset="0"/>
              <a:cs typeface="Times New Roman" pitchFamily="18" charset="0"/>
            </a:endParaRPr>
          </a:p>
          <a:p>
            <a:pPr marL="0" indent="360363" algn="just" eaLnBrk="1" fontAlgn="auto" hangingPunct="1">
              <a:lnSpc>
                <a:spcPct val="170000"/>
              </a:lnSpc>
              <a:spcAft>
                <a:spcPts val="0"/>
              </a:spcAft>
              <a:buFont typeface="Wingdings 2" pitchFamily="18" charset="2"/>
              <a:buNone/>
              <a:defRPr/>
            </a:pPr>
            <a:r>
              <a:rPr lang="ar-SA" sz="2600" b="1" dirty="0" smtClean="0">
                <a:latin typeface="Times New Roman" pitchFamily="18" charset="0"/>
                <a:cs typeface="Times New Roman" pitchFamily="18" charset="0"/>
              </a:rPr>
              <a:t>لذا تعد الحاجة إلى </a:t>
            </a:r>
            <a:r>
              <a:rPr lang="ar-SA" sz="2600" b="1" u="sng" dirty="0" smtClean="0">
                <a:latin typeface="Times New Roman" pitchFamily="18" charset="0"/>
                <a:cs typeface="Times New Roman" pitchFamily="18" charset="0"/>
              </a:rPr>
              <a:t>تنمية الثروة الحيوانية في مصر ضرورة حتمية</a:t>
            </a:r>
            <a:r>
              <a:rPr lang="ar-SA" sz="2600" b="1" dirty="0" smtClean="0">
                <a:latin typeface="Times New Roman" pitchFamily="18" charset="0"/>
                <a:cs typeface="Times New Roman" pitchFamily="18" charset="0"/>
              </a:rPr>
              <a:t> وذلك لمواجهة الطلب المتزايد على المنتجات الحيوانية كنتيجة طبيعية للزيادة السكانية من ناحية، وارتفاع مستويات دخول الأفراد من الناحية الأخرى.</a:t>
            </a:r>
            <a:endParaRPr lang="ar-EG" sz="2600" b="1" dirty="0" smtClean="0">
              <a:latin typeface="Times New Roman" pitchFamily="18" charset="0"/>
              <a:cs typeface="Times New Roman" pitchFamily="18" charset="0"/>
            </a:endParaRPr>
          </a:p>
        </p:txBody>
      </p:sp>
      <p:sp>
        <p:nvSpPr>
          <p:cNvPr id="8195"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8196"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5800" y="1219200"/>
            <a:ext cx="7772400" cy="4572000"/>
          </a:xfrm>
          <a:prstGeom prst="roundRect">
            <a:avLst>
              <a:gd name="adj" fmla="val 10765"/>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685800" y="1143000"/>
            <a:ext cx="7543800" cy="4648200"/>
          </a:xfrm>
        </p:spPr>
        <p:txBody>
          <a:bodyPr>
            <a:normAutofit/>
          </a:bodyPr>
          <a:lstStyle/>
          <a:p>
            <a:pPr marL="265176" indent="-265176" algn="ctr" eaLnBrk="1" fontAlgn="auto" hangingPunct="1">
              <a:lnSpc>
                <a:spcPct val="170000"/>
              </a:lnSpc>
              <a:spcAft>
                <a:spcPts val="0"/>
              </a:spcAft>
              <a:buFont typeface="Wingdings 2"/>
              <a:buNone/>
              <a:defRPr/>
            </a:pPr>
            <a:r>
              <a:rPr lang="ar-SA" sz="2000" b="1" dirty="0" smtClean="0"/>
              <a:t>إستراتيجية الانتاج الحيوانى فى جمهورية مصر العربية</a:t>
            </a:r>
            <a:endParaRPr lang="ar-EG" sz="2600" b="1" dirty="0" smtClean="0">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900" b="1" dirty="0" smtClean="0">
              <a:solidFill>
                <a:schemeClr val="tx1">
                  <a:lumMod val="95000"/>
                  <a:lumOff val="5000"/>
                </a:schemeClr>
              </a:solidFill>
              <a:latin typeface="Times New Roman" pitchFamily="18" charset="0"/>
              <a:cs typeface="Times New Roman" pitchFamily="18" charset="0"/>
            </a:endParaRPr>
          </a:p>
          <a:p>
            <a:pPr marL="514350" indent="-514350" algn="just" eaLnBrk="1" fontAlgn="auto" hangingPunct="1">
              <a:lnSpc>
                <a:spcPct val="170000"/>
              </a:lnSpc>
              <a:spcAft>
                <a:spcPts val="0"/>
              </a:spcAft>
              <a:buFont typeface="Wingdings 2"/>
              <a:buNone/>
              <a:defRPr/>
            </a:pPr>
            <a:endParaRPr lang="ar-EG" sz="2200" b="1" dirty="0" smtClean="0">
              <a:latin typeface="Times New Roman" pitchFamily="18" charset="0"/>
              <a:cs typeface="Times New Roman" pitchFamily="18" charset="0"/>
            </a:endParaRPr>
          </a:p>
        </p:txBody>
      </p:sp>
      <p:sp>
        <p:nvSpPr>
          <p:cNvPr id="12" name="Rectangle 11"/>
          <p:cNvSpPr/>
          <p:nvPr/>
        </p:nvSpPr>
        <p:spPr>
          <a:xfrm>
            <a:off x="838200" y="1905000"/>
            <a:ext cx="7391400" cy="37338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indent="360363" algn="just" rtl="1" fontAlgn="auto">
              <a:lnSpc>
                <a:spcPct val="150000"/>
              </a:lnSpc>
              <a:spcBef>
                <a:spcPts val="0"/>
              </a:spcBef>
              <a:spcAft>
                <a:spcPts val="0"/>
              </a:spcAft>
              <a:defRPr/>
            </a:pPr>
            <a:r>
              <a:rPr lang="ar-SA" sz="2000" b="1" dirty="0">
                <a:latin typeface="Times New Roman" pitchFamily="18" charset="0"/>
                <a:cs typeface="Times New Roman" pitchFamily="18" charset="0"/>
              </a:rPr>
              <a:t>تهدف إستراتيجية الثروة الحيوانية والداجنة والأسماك إلى </a:t>
            </a:r>
            <a:r>
              <a:rPr lang="ar-SA" sz="2000" b="1" dirty="0">
                <a:solidFill>
                  <a:srgbClr val="FF0000"/>
                </a:solidFill>
                <a:latin typeface="Times New Roman" pitchFamily="18" charset="0"/>
                <a:cs typeface="Times New Roman" pitchFamily="18" charset="0"/>
              </a:rPr>
              <a:t>توفير أكبر قدر من البروتين الحيوانى اللازم لغذاء الانسان</a:t>
            </a:r>
            <a:r>
              <a:rPr lang="ar-SA" sz="2000" b="1" dirty="0">
                <a:latin typeface="Times New Roman" pitchFamily="18" charset="0"/>
                <a:cs typeface="Times New Roman" pitchFamily="18" charset="0"/>
              </a:rPr>
              <a:t> حيث يبلغ الاستهلاك السنوى للفرد حاليا 9.7 كجم لحوم حمراء و6 كجم دجاج 4.9 لحوم أسماك و4 كجم بيض و</a:t>
            </a:r>
            <a:r>
              <a:rPr lang="ar-EG" sz="2000" b="1" dirty="0">
                <a:latin typeface="Times New Roman" pitchFamily="18" charset="0"/>
                <a:cs typeface="Times New Roman" pitchFamily="18" charset="0"/>
              </a:rPr>
              <a:t>48</a:t>
            </a:r>
            <a:r>
              <a:rPr lang="ar-SA" sz="2000" b="1" dirty="0">
                <a:latin typeface="Times New Roman" pitchFamily="18" charset="0"/>
                <a:cs typeface="Times New Roman" pitchFamily="18" charset="0"/>
              </a:rPr>
              <a:t>كجم لبن، وهذه الكمية تعطى فقط 16 جرام من البروتين فى اليوم تسهم فيها اللحوم الحمراء بنسبة 37% والدواجن ومن</a:t>
            </a:r>
            <a:r>
              <a:rPr lang="ar-EG" sz="2000" b="1" dirty="0">
                <a:latin typeface="Times New Roman" pitchFamily="18" charset="0"/>
                <a:cs typeface="Times New Roman" pitchFamily="18" charset="0"/>
              </a:rPr>
              <a:t>ت</a:t>
            </a:r>
            <a:r>
              <a:rPr lang="ar-SA" sz="2000" b="1" dirty="0">
                <a:latin typeface="Times New Roman" pitchFamily="18" charset="0"/>
                <a:cs typeface="Times New Roman" pitchFamily="18" charset="0"/>
              </a:rPr>
              <a:t>جاتها بنسبة 20% والألبان ومنتجاتها بنسبة 35% بينما تسهم الأسماك بنسبة 8% وهذا القدر يزيد بمقدار 40% عن عام 1982حيث كان نصيب الفرد حوالى 12 جرام بروتين/يوم.</a:t>
            </a:r>
            <a:endParaRPr lang="en-GB" sz="2000" b="1" dirty="0">
              <a:latin typeface="Times New Roman" pitchFamily="18" charset="0"/>
              <a:cs typeface="Times New Roman" pitchFamily="18" charset="0"/>
            </a:endParaRPr>
          </a:p>
        </p:txBody>
      </p:sp>
      <p:sp>
        <p:nvSpPr>
          <p:cNvPr id="35845"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5846"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5800" y="1219200"/>
            <a:ext cx="7772400" cy="4572000"/>
          </a:xfrm>
          <a:prstGeom prst="roundRect">
            <a:avLst>
              <a:gd name="adj" fmla="val 10765"/>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67" name="Content Placeholder 2"/>
          <p:cNvSpPr>
            <a:spLocks noGrp="1"/>
          </p:cNvSpPr>
          <p:nvPr>
            <p:ph idx="1"/>
          </p:nvPr>
        </p:nvSpPr>
        <p:spPr>
          <a:xfrm>
            <a:off x="685800" y="1143000"/>
            <a:ext cx="7543800" cy="4648200"/>
          </a:xfrm>
        </p:spPr>
        <p:txBody>
          <a:bodyPr/>
          <a:lstStyle/>
          <a:p>
            <a:pPr algn="just" eaLnBrk="1" hangingPunct="1">
              <a:lnSpc>
                <a:spcPct val="170000"/>
              </a:lnSpc>
              <a:buFont typeface="Wingdings 2" pitchFamily="18" charset="2"/>
              <a:buNone/>
            </a:pPr>
            <a:r>
              <a:rPr lang="ar-SA" sz="2000" b="1" smtClean="0"/>
              <a:t>وترجع </a:t>
            </a:r>
            <a:r>
              <a:rPr lang="ar-SA" sz="2000" b="1" smtClean="0">
                <a:solidFill>
                  <a:srgbClr val="FF0000"/>
                </a:solidFill>
              </a:rPr>
              <a:t>أهمي</a:t>
            </a:r>
            <a:r>
              <a:rPr lang="ar-EG" sz="2000" b="1" smtClean="0">
                <a:solidFill>
                  <a:srgbClr val="FF0000"/>
                </a:solidFill>
              </a:rPr>
              <a:t>ة الإنتاج الحيوانى فى</a:t>
            </a:r>
            <a:r>
              <a:rPr lang="ar-SA" sz="2000" b="1" smtClean="0">
                <a:solidFill>
                  <a:srgbClr val="FF0000"/>
                </a:solidFill>
              </a:rPr>
              <a:t> الأراضى الصحراوية </a:t>
            </a:r>
            <a:r>
              <a:rPr lang="ar-SA" sz="2000" b="1" smtClean="0"/>
              <a:t>إلى:</a:t>
            </a:r>
            <a:endParaRPr lang="ar-EG" sz="2200" b="1" smtClean="0">
              <a:latin typeface="Times New Roman" pitchFamily="18" charset="0"/>
              <a:cs typeface="Times New Roman" pitchFamily="18" charset="0"/>
            </a:endParaRPr>
          </a:p>
        </p:txBody>
      </p:sp>
      <p:sp>
        <p:nvSpPr>
          <p:cNvPr id="12" name="Rectangle 11"/>
          <p:cNvSpPr/>
          <p:nvPr/>
        </p:nvSpPr>
        <p:spPr>
          <a:xfrm>
            <a:off x="838200" y="1752600"/>
            <a:ext cx="7391400" cy="39624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تعتبر الأراضى الصحراوية فقيرة فى مادتها العضوية واصبح حل هذه المشكلة شاغل القائمين فى مجال استصلاح ولما كانت </a:t>
            </a:r>
            <a:r>
              <a:rPr lang="ar-SA" b="1" dirty="0">
                <a:solidFill>
                  <a:srgbClr val="FF0000"/>
                </a:solidFill>
                <a:latin typeface="Times New Roman" pitchFamily="18" charset="0"/>
                <a:cs typeface="Times New Roman" pitchFamily="18" charset="0"/>
              </a:rPr>
              <a:t>الأسمدة العضوية </a:t>
            </a:r>
            <a:r>
              <a:rPr lang="ar-SA" b="1" dirty="0">
                <a:latin typeface="Times New Roman" pitchFamily="18" charset="0"/>
                <a:cs typeface="Times New Roman" pitchFamily="18" charset="0"/>
              </a:rPr>
              <a:t>هى أحد المنتجات العرضية للانتاج الحيوانى فقد توطدت العلاقة بين تربية الحيوان </a:t>
            </a:r>
            <a:r>
              <a:rPr lang="ar-SA" b="1" dirty="0">
                <a:solidFill>
                  <a:srgbClr val="FF0000"/>
                </a:solidFill>
                <a:latin typeface="Times New Roman" pitchFamily="18" charset="0"/>
                <a:cs typeface="Times New Roman" pitchFamily="18" charset="0"/>
              </a:rPr>
              <a:t>واستصلاح الأراضى الرملية بالعناصر الغذائية "الموجودة فى السماد العضوى " </a:t>
            </a:r>
            <a:r>
              <a:rPr lang="ar-SA" b="1" dirty="0">
                <a:latin typeface="Times New Roman" pitchFamily="18" charset="0"/>
                <a:cs typeface="Times New Roman" pitchFamily="18" charset="0"/>
              </a:rPr>
              <a:t>التى تفتقدها التربة الرملية وهذا بالتالى يقلل من كمية الأسمدة الكيماوية " المرتفعة التكلفة " اللازمة للنبات.</a:t>
            </a:r>
            <a:endParaRPr lang="en-GB" b="1" dirty="0">
              <a:latin typeface="Times New Roman" pitchFamily="18" charset="0"/>
              <a:cs typeface="Times New Roman" pitchFamily="18" charset="0"/>
            </a:endParaRPr>
          </a:p>
          <a:p>
            <a:pPr marL="539750" indent="-269875" algn="just" rtl="1" fontAlgn="auto">
              <a:spcBef>
                <a:spcPts val="0"/>
              </a:spcBef>
              <a:spcAft>
                <a:spcPts val="0"/>
              </a:spcAft>
              <a:defRPr/>
            </a:pPr>
            <a:endParaRPr lang="en-GB" b="1" dirty="0">
              <a:latin typeface="Times New Roman" pitchFamily="18" charset="0"/>
              <a:cs typeface="Times New Roman" pitchFamily="18" charset="0"/>
            </a:endParaRPr>
          </a:p>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تعتبر </a:t>
            </a:r>
            <a:r>
              <a:rPr lang="ar-SA" b="1" dirty="0">
                <a:solidFill>
                  <a:srgbClr val="FF0000"/>
                </a:solidFill>
                <a:latin typeface="Times New Roman" pitchFamily="18" charset="0"/>
                <a:cs typeface="Times New Roman" pitchFamily="18" charset="0"/>
              </a:rPr>
              <a:t>زراعة محاصيل المراعى </a:t>
            </a:r>
            <a:r>
              <a:rPr lang="ar-EG" b="1" dirty="0">
                <a:solidFill>
                  <a:srgbClr val="FF0000"/>
                </a:solidFill>
                <a:latin typeface="Times New Roman" pitchFamily="18" charset="0"/>
                <a:cs typeface="Times New Roman" pitchFamily="18" charset="0"/>
              </a:rPr>
              <a:t>خاصة </a:t>
            </a:r>
            <a:r>
              <a:rPr lang="ar-SA" b="1" dirty="0">
                <a:solidFill>
                  <a:srgbClr val="FF0000"/>
                </a:solidFill>
                <a:latin typeface="Times New Roman" pitchFamily="18" charset="0"/>
                <a:cs typeface="Times New Roman" pitchFamily="18" charset="0"/>
              </a:rPr>
              <a:t>البقولية " مثل البرسيم بانواعه المختلفة " من العمليات الأساسية فى عملية استصلاح الأراضى الرملية </a:t>
            </a:r>
            <a:r>
              <a:rPr lang="ar-SA" b="1" dirty="0">
                <a:latin typeface="Times New Roman" pitchFamily="18" charset="0"/>
                <a:cs typeface="Times New Roman" pitchFamily="18" charset="0"/>
              </a:rPr>
              <a:t>لما لها من أثر فى </a:t>
            </a:r>
            <a:r>
              <a:rPr lang="ar-SA" b="1" u="sng" dirty="0">
                <a:latin typeface="Times New Roman" pitchFamily="18" charset="0"/>
                <a:cs typeface="Times New Roman" pitchFamily="18" charset="0"/>
              </a:rPr>
              <a:t>تحسين خواص التربة</a:t>
            </a:r>
            <a:r>
              <a:rPr lang="ar-SA" b="1" dirty="0">
                <a:latin typeface="Times New Roman" pitchFamily="18" charset="0"/>
                <a:cs typeface="Times New Roman" pitchFamily="18" charset="0"/>
              </a:rPr>
              <a:t> والحيوانات هى الكائن الوحيد الذى يقوم باستهلاك هذه النباتات بكفاءة تامة وتحويلها إلى منتجات حيوانية ذات قيمة غذائية عالية للانسان (لبن ولحم) ويتم ذلك بجدوى اقتصادية جيدة.</a:t>
            </a:r>
            <a:endParaRPr lang="en-GB" b="1" dirty="0">
              <a:latin typeface="Times New Roman" pitchFamily="18" charset="0"/>
              <a:cs typeface="Times New Roman" pitchFamily="18" charset="0"/>
            </a:endParaRPr>
          </a:p>
        </p:txBody>
      </p:sp>
      <p:sp>
        <p:nvSpPr>
          <p:cNvPr id="36869"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687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85800" y="1219200"/>
            <a:ext cx="7772400" cy="4572000"/>
          </a:xfrm>
          <a:prstGeom prst="roundRect">
            <a:avLst>
              <a:gd name="adj" fmla="val 10765"/>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891" name="Content Placeholder 2"/>
          <p:cNvSpPr>
            <a:spLocks noGrp="1"/>
          </p:cNvSpPr>
          <p:nvPr>
            <p:ph idx="1"/>
          </p:nvPr>
        </p:nvSpPr>
        <p:spPr>
          <a:xfrm>
            <a:off x="685800" y="1143000"/>
            <a:ext cx="7543800" cy="4648200"/>
          </a:xfrm>
        </p:spPr>
        <p:txBody>
          <a:bodyPr/>
          <a:lstStyle/>
          <a:p>
            <a:pPr algn="just" eaLnBrk="1" hangingPunct="1">
              <a:lnSpc>
                <a:spcPct val="170000"/>
              </a:lnSpc>
              <a:buFont typeface="Wingdings 2" pitchFamily="18" charset="2"/>
              <a:buNone/>
            </a:pPr>
            <a:r>
              <a:rPr lang="ar-SA" sz="2000" b="1" smtClean="0"/>
              <a:t>وترجع أهميته الأراضى الصحراوية إلى:</a:t>
            </a:r>
            <a:endParaRPr lang="ar-EG" sz="2200" b="1" smtClean="0">
              <a:latin typeface="Times New Roman" pitchFamily="18" charset="0"/>
              <a:cs typeface="Times New Roman" pitchFamily="18" charset="0"/>
            </a:endParaRPr>
          </a:p>
        </p:txBody>
      </p:sp>
      <p:sp>
        <p:nvSpPr>
          <p:cNvPr id="12" name="Rectangle 11"/>
          <p:cNvSpPr/>
          <p:nvPr/>
        </p:nvSpPr>
        <p:spPr>
          <a:xfrm>
            <a:off x="838200" y="1752600"/>
            <a:ext cx="7391400" cy="396240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يترتب على زراعة بعض المحاصيل الحلقية </a:t>
            </a:r>
            <a:r>
              <a:rPr lang="ar-SA" b="1" dirty="0">
                <a:solidFill>
                  <a:srgbClr val="FF0000"/>
                </a:solidFill>
                <a:latin typeface="Times New Roman" pitchFamily="18" charset="0"/>
                <a:cs typeface="Times New Roman" pitchFamily="18" charset="0"/>
              </a:rPr>
              <a:t>وجود مخلفات حلقية مثل الأتبان </a:t>
            </a:r>
            <a:r>
              <a:rPr lang="ar-SA" b="1" dirty="0">
                <a:latin typeface="Times New Roman" pitchFamily="18" charset="0"/>
                <a:cs typeface="Times New Roman" pitchFamily="18" charset="0"/>
              </a:rPr>
              <a:t>وخلافها ومن سمات هذه المخلفات كبر حجمها مما يرفع من تكلفة نقلها </a:t>
            </a:r>
            <a:r>
              <a:rPr lang="ar-SA" b="1" dirty="0">
                <a:solidFill>
                  <a:srgbClr val="FF0000"/>
                </a:solidFill>
                <a:latin typeface="Times New Roman" pitchFamily="18" charset="0"/>
                <a:cs typeface="Times New Roman" pitchFamily="18" charset="0"/>
              </a:rPr>
              <a:t>والحيوانات المجترة </a:t>
            </a:r>
            <a:r>
              <a:rPr lang="ar-SA" b="1" dirty="0">
                <a:latin typeface="Times New Roman" pitchFamily="18" charset="0"/>
                <a:cs typeface="Times New Roman" pitchFamily="18" charset="0"/>
              </a:rPr>
              <a:t>بما لديها من معدة مركبة هى أيضا </a:t>
            </a:r>
            <a:r>
              <a:rPr lang="ar-SA" b="1" dirty="0">
                <a:solidFill>
                  <a:srgbClr val="FF0000"/>
                </a:solidFill>
                <a:latin typeface="Times New Roman" pitchFamily="18" charset="0"/>
                <a:cs typeface="Times New Roman" pitchFamily="18" charset="0"/>
              </a:rPr>
              <a:t>الكائن القادر على استخدام هذه المخلفات بكفاءة عالية </a:t>
            </a:r>
            <a:r>
              <a:rPr lang="ar-SA" b="1" dirty="0">
                <a:latin typeface="Times New Roman" pitchFamily="18" charset="0"/>
                <a:cs typeface="Times New Roman" pitchFamily="18" charset="0"/>
              </a:rPr>
              <a:t>وهذا ما يرفع جدوى زراعة هذه المحاصيل فى الأراضى الصحراوية.</a:t>
            </a:r>
            <a:endParaRPr lang="en-GB" b="1" dirty="0">
              <a:latin typeface="Times New Roman" pitchFamily="18" charset="0"/>
              <a:cs typeface="Times New Roman" pitchFamily="18" charset="0"/>
            </a:endParaRPr>
          </a:p>
          <a:p>
            <a:pPr marL="539750" indent="-269875" algn="just" rtl="1" fontAlgn="auto">
              <a:spcBef>
                <a:spcPts val="0"/>
              </a:spcBef>
              <a:spcAft>
                <a:spcPts val="0"/>
              </a:spcAft>
              <a:defRPr/>
            </a:pPr>
            <a:endParaRPr lang="en-GB" sz="1000" b="1" dirty="0">
              <a:latin typeface="Times New Roman" pitchFamily="18" charset="0"/>
              <a:cs typeface="Times New Roman" pitchFamily="18" charset="0"/>
            </a:endParaRPr>
          </a:p>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فى بعض المناطق الصحراوية مثل الساحل الشمالى الغربى وسيناء </a:t>
            </a:r>
            <a:r>
              <a:rPr lang="ar-SA" b="1" dirty="0">
                <a:solidFill>
                  <a:srgbClr val="FF0000"/>
                </a:solidFill>
                <a:latin typeface="Times New Roman" pitchFamily="18" charset="0"/>
                <a:cs typeface="Times New Roman" pitchFamily="18" charset="0"/>
              </a:rPr>
              <a:t>يتوافر كميات من الأمطار تعمل على نمو نباتات المراعى الطبيعية </a:t>
            </a:r>
            <a:r>
              <a:rPr lang="ar-SA" b="1" dirty="0">
                <a:latin typeface="Times New Roman" pitchFamily="18" charset="0"/>
                <a:cs typeface="Times New Roman" pitchFamily="18" charset="0"/>
              </a:rPr>
              <a:t>وفى مثل هذه الأحوال فان تربية الحيوان هى أحسن النظم الاقتصادية فى استغلال هذه المراعى.</a:t>
            </a:r>
            <a:endParaRPr lang="en-GB" b="1" dirty="0">
              <a:latin typeface="Times New Roman" pitchFamily="18" charset="0"/>
              <a:cs typeface="Times New Roman" pitchFamily="18" charset="0"/>
            </a:endParaRPr>
          </a:p>
          <a:p>
            <a:pPr marL="539750" indent="-269875" algn="just" rtl="1" fontAlgn="auto">
              <a:spcBef>
                <a:spcPts val="0"/>
              </a:spcBef>
              <a:spcAft>
                <a:spcPts val="0"/>
              </a:spcAft>
              <a:defRPr/>
            </a:pPr>
            <a:endParaRPr lang="en-GB" sz="1000" b="1" dirty="0">
              <a:latin typeface="Times New Roman" pitchFamily="18" charset="0"/>
              <a:cs typeface="Times New Roman" pitchFamily="18" charset="0"/>
            </a:endParaRPr>
          </a:p>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إن بعض </a:t>
            </a:r>
            <a:r>
              <a:rPr lang="ar-SA" b="1" dirty="0">
                <a:solidFill>
                  <a:srgbClr val="FF0000"/>
                </a:solidFill>
                <a:latin typeface="Times New Roman" pitchFamily="18" charset="0"/>
                <a:cs typeface="Times New Roman" pitchFamily="18" charset="0"/>
              </a:rPr>
              <a:t>انشطة الانتاج الحيوانى يعتبر من المشاريع ذات العائد الاقتصادى السريع </a:t>
            </a:r>
            <a:r>
              <a:rPr lang="ar-SA" b="1" dirty="0">
                <a:latin typeface="Times New Roman" pitchFamily="18" charset="0"/>
                <a:cs typeface="Times New Roman" pitchFamily="18" charset="0"/>
              </a:rPr>
              <a:t>إذا ما قورنت بمحاصيل الفاكهة مثلا" مثل تسمين العجول والحملان والدواجن وهذه الميزة النسبية تعمل على توفير السيولة اللازمة للقائمين باستصلاح الأراضى.</a:t>
            </a:r>
            <a:endParaRPr lang="en-GB" b="1" dirty="0">
              <a:latin typeface="Times New Roman" pitchFamily="18" charset="0"/>
              <a:cs typeface="Times New Roman" pitchFamily="18" charset="0"/>
            </a:endParaRPr>
          </a:p>
          <a:p>
            <a:pPr marL="539750" indent="-269875" algn="just" rtl="1" fontAlgn="auto">
              <a:spcBef>
                <a:spcPts val="0"/>
              </a:spcBef>
              <a:spcAft>
                <a:spcPts val="0"/>
              </a:spcAft>
              <a:defRPr/>
            </a:pPr>
            <a:endParaRPr lang="en-GB" sz="1000" b="1" dirty="0">
              <a:latin typeface="Times New Roman" pitchFamily="18" charset="0"/>
              <a:cs typeface="Times New Roman" pitchFamily="18" charset="0"/>
            </a:endParaRPr>
          </a:p>
          <a:p>
            <a:pPr marL="539750" indent="-269875" algn="just" rtl="1" fontAlgn="auto">
              <a:spcBef>
                <a:spcPts val="0"/>
              </a:spcBef>
              <a:spcAft>
                <a:spcPts val="0"/>
              </a:spcAft>
              <a:buFont typeface="Times New Roman" pitchFamily="18" charset="0"/>
              <a:buChar char="‹"/>
              <a:defRPr/>
            </a:pPr>
            <a:r>
              <a:rPr lang="ar-SA" b="1" dirty="0">
                <a:latin typeface="Times New Roman" pitchFamily="18" charset="0"/>
                <a:cs typeface="Times New Roman" pitchFamily="18" charset="0"/>
              </a:rPr>
              <a:t>يمكن انتاج منتجات ذات قيمة اقتصادية عالية حيث تزرع الخضراوات </a:t>
            </a:r>
            <a:r>
              <a:rPr lang="ar-EG" b="1" dirty="0">
                <a:latin typeface="Times New Roman" pitchFamily="18" charset="0"/>
                <a:cs typeface="Times New Roman" pitchFamily="18" charset="0"/>
              </a:rPr>
              <a:t>(</a:t>
            </a:r>
            <a:r>
              <a:rPr lang="ar-EG" b="1" dirty="0">
                <a:solidFill>
                  <a:srgbClr val="FF0000"/>
                </a:solidFill>
                <a:latin typeface="Times New Roman" pitchFamily="18" charset="0"/>
                <a:cs typeface="Times New Roman" pitchFamily="18" charset="0"/>
              </a:rPr>
              <a:t>الزراعة العضوية</a:t>
            </a:r>
            <a:r>
              <a:rPr lang="ar-EG" b="1" dirty="0">
                <a:latin typeface="Times New Roman" pitchFamily="18" charset="0"/>
                <a:cs typeface="Times New Roman" pitchFamily="18" charset="0"/>
              </a:rPr>
              <a:t>) </a:t>
            </a:r>
            <a:r>
              <a:rPr lang="ar-EG" b="1" dirty="0">
                <a:solidFill>
                  <a:srgbClr val="FF0000"/>
                </a:solidFill>
                <a:latin typeface="Times New Roman" pitchFamily="18" charset="0"/>
                <a:cs typeface="Times New Roman" pitchFamily="18" charset="0"/>
              </a:rPr>
              <a:t>باستخدام </a:t>
            </a:r>
            <a:r>
              <a:rPr lang="ar-SA" b="1" dirty="0">
                <a:solidFill>
                  <a:srgbClr val="FF0000"/>
                </a:solidFill>
                <a:latin typeface="Times New Roman" pitchFamily="18" charset="0"/>
                <a:cs typeface="Times New Roman" pitchFamily="18" charset="0"/>
              </a:rPr>
              <a:t>السماد العضوى فقط</a:t>
            </a:r>
            <a:r>
              <a:rPr lang="ar-SA" b="1" dirty="0">
                <a:latin typeface="Times New Roman" pitchFamily="18" charset="0"/>
                <a:cs typeface="Times New Roman" pitchFamily="18" charset="0"/>
              </a:rPr>
              <a:t>، وتباع فى أوروبا بأسعار عالية وهذا الاتجاه يقلل من تلوث البيئة ويحافظ عليها.</a:t>
            </a:r>
            <a:endParaRPr lang="en-GB" b="1" dirty="0">
              <a:latin typeface="Times New Roman" pitchFamily="18" charset="0"/>
              <a:cs typeface="Times New Roman" pitchFamily="18" charset="0"/>
            </a:endParaRPr>
          </a:p>
        </p:txBody>
      </p:sp>
      <p:sp>
        <p:nvSpPr>
          <p:cNvPr id="37893"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37894"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838200" y="1066800"/>
            <a:ext cx="7620000" cy="4648200"/>
          </a:xfrm>
        </p:spPr>
        <p:txBody>
          <a:bodyPr/>
          <a:lstStyle/>
          <a:p>
            <a:pPr marL="0" indent="360363" algn="just" eaLnBrk="1" hangingPunct="1">
              <a:lnSpc>
                <a:spcPct val="170000"/>
              </a:lnSpc>
              <a:buFont typeface="Wingdings 2" pitchFamily="18" charset="2"/>
              <a:buNone/>
            </a:pPr>
            <a:r>
              <a:rPr lang="ar-SA" sz="2400" smtClean="0"/>
              <a:t>ويقصد </a:t>
            </a:r>
            <a:r>
              <a:rPr lang="ar-SA" sz="2400" b="1" u="sng" smtClean="0"/>
              <a:t>ب</a:t>
            </a:r>
            <a:r>
              <a:rPr lang="ar-SA" sz="2400" b="1" u="sng" smtClean="0">
                <a:solidFill>
                  <a:srgbClr val="FF0000"/>
                </a:solidFill>
              </a:rPr>
              <a:t>الثروة الحيوانية</a:t>
            </a:r>
            <a:r>
              <a:rPr lang="ar-SA" sz="2400" b="1" smtClean="0">
                <a:solidFill>
                  <a:srgbClr val="FF0000"/>
                </a:solidFill>
              </a:rPr>
              <a:t> </a:t>
            </a:r>
            <a:r>
              <a:rPr lang="ar-SA" sz="2400" smtClean="0"/>
              <a:t>ما تحوزه الزراعة المصرية من الحيوانات المزرعيه، مثل الأبقار والجاموس و الاغنام و الماعز و الابل و البغال و الحمير و الخيول</a:t>
            </a:r>
            <a:r>
              <a:rPr lang="ar-EG" sz="2400" smtClean="0"/>
              <a:t>.</a:t>
            </a:r>
          </a:p>
          <a:p>
            <a:pPr marL="0" indent="360363" algn="just" eaLnBrk="1" hangingPunct="1">
              <a:lnSpc>
                <a:spcPct val="170000"/>
              </a:lnSpc>
              <a:buFont typeface="Wingdings 2" pitchFamily="18" charset="2"/>
              <a:buNone/>
            </a:pPr>
            <a:endParaRPr lang="ar-EG" sz="1800" smtClean="0"/>
          </a:p>
          <a:p>
            <a:pPr marL="0" indent="360363" algn="just" eaLnBrk="1" hangingPunct="1">
              <a:lnSpc>
                <a:spcPct val="170000"/>
              </a:lnSpc>
              <a:buFont typeface="Wingdings 2" pitchFamily="18" charset="2"/>
              <a:buNone/>
            </a:pPr>
            <a:r>
              <a:rPr lang="ar-SA" sz="2400" smtClean="0"/>
              <a:t>ويقصد </a:t>
            </a:r>
            <a:r>
              <a:rPr lang="ar-SA" sz="2400" b="1" u="sng" smtClean="0"/>
              <a:t>ب</a:t>
            </a:r>
            <a:r>
              <a:rPr lang="ar-SA" sz="2400" b="1" u="sng" smtClean="0">
                <a:solidFill>
                  <a:srgbClr val="FF0000"/>
                </a:solidFill>
              </a:rPr>
              <a:t>الإنتاج الحيواني</a:t>
            </a:r>
            <a:r>
              <a:rPr lang="ar-SA" sz="2400" b="1" smtClean="0">
                <a:solidFill>
                  <a:srgbClr val="FF0000"/>
                </a:solidFill>
              </a:rPr>
              <a:t> </a:t>
            </a:r>
            <a:r>
              <a:rPr lang="ar-SA" sz="2400" smtClean="0"/>
              <a:t>ما تنتجه هذه الحيوانات من لحوم وألبان و جلود و صوف وغير ذلك من المنتجات الحيوانية المزرعية.</a:t>
            </a:r>
            <a:endParaRPr lang="ar-EG" sz="2400" b="1" smtClean="0">
              <a:latin typeface="Times New Roman" pitchFamily="18" charset="0"/>
              <a:cs typeface="Times New Roman" pitchFamily="18" charset="0"/>
            </a:endParaRPr>
          </a:p>
        </p:txBody>
      </p:sp>
      <p:sp>
        <p:nvSpPr>
          <p:cNvPr id="921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922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0" y="4191000"/>
            <a:ext cx="2892425" cy="9906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2300" b="1" dirty="0"/>
              <a:t>المنتجات الحيوانية</a:t>
            </a:r>
            <a:endParaRPr lang="en-GB" sz="2300" b="1" dirty="0"/>
          </a:p>
        </p:txBody>
      </p:sp>
      <p:sp>
        <p:nvSpPr>
          <p:cNvPr id="7" name="Up Arrow 6"/>
          <p:cNvSpPr/>
          <p:nvPr/>
        </p:nvSpPr>
        <p:spPr>
          <a:xfrm>
            <a:off x="3810000" y="3429000"/>
            <a:ext cx="1295400" cy="685800"/>
          </a:xfrm>
          <a:prstGeom prst="up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a:p>
        </p:txBody>
      </p:sp>
      <p:sp>
        <p:nvSpPr>
          <p:cNvPr id="8" name="Rounded Rectangle 7"/>
          <p:cNvSpPr/>
          <p:nvPr/>
        </p:nvSpPr>
        <p:spPr>
          <a:xfrm>
            <a:off x="2819400" y="2362200"/>
            <a:ext cx="3200400" cy="9906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2800" dirty="0"/>
              <a:t>البروتين الحيوانى</a:t>
            </a:r>
            <a:endParaRPr lang="en-GB" sz="2800" dirty="0"/>
          </a:p>
        </p:txBody>
      </p:sp>
      <p:sp>
        <p:nvSpPr>
          <p:cNvPr id="10" name="Oval 9"/>
          <p:cNvSpPr/>
          <p:nvPr/>
        </p:nvSpPr>
        <p:spPr>
          <a:xfrm>
            <a:off x="6553200" y="1981200"/>
            <a:ext cx="1371600" cy="8382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500" b="1" dirty="0"/>
              <a:t>اللحوم الحمراء</a:t>
            </a:r>
            <a:endParaRPr lang="en-GB" sz="1500" b="1" dirty="0"/>
          </a:p>
        </p:txBody>
      </p:sp>
      <p:sp>
        <p:nvSpPr>
          <p:cNvPr id="12" name="Oval 11"/>
          <p:cNvSpPr/>
          <p:nvPr/>
        </p:nvSpPr>
        <p:spPr>
          <a:xfrm>
            <a:off x="3810000" y="914400"/>
            <a:ext cx="1371600" cy="8382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500" b="1" dirty="0"/>
              <a:t>اللحوم البيضاء</a:t>
            </a:r>
            <a:endParaRPr lang="en-GB" sz="1500" b="1" dirty="0"/>
          </a:p>
        </p:txBody>
      </p:sp>
      <p:sp>
        <p:nvSpPr>
          <p:cNvPr id="13" name="Oval 12"/>
          <p:cNvSpPr/>
          <p:nvPr/>
        </p:nvSpPr>
        <p:spPr>
          <a:xfrm>
            <a:off x="5486400" y="990600"/>
            <a:ext cx="1371600" cy="8382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500" b="1" dirty="0"/>
              <a:t>الألبان</a:t>
            </a:r>
            <a:endParaRPr lang="en-GB" sz="1500" b="1" dirty="0"/>
          </a:p>
        </p:txBody>
      </p:sp>
      <p:sp>
        <p:nvSpPr>
          <p:cNvPr id="14" name="Oval 13"/>
          <p:cNvSpPr/>
          <p:nvPr/>
        </p:nvSpPr>
        <p:spPr>
          <a:xfrm>
            <a:off x="1981200" y="914400"/>
            <a:ext cx="1371600" cy="8382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500" b="1" dirty="0"/>
              <a:t>البيض</a:t>
            </a:r>
            <a:endParaRPr lang="en-GB" sz="1500" b="1" dirty="0"/>
          </a:p>
        </p:txBody>
      </p:sp>
      <p:sp>
        <p:nvSpPr>
          <p:cNvPr id="15" name="Oval 14"/>
          <p:cNvSpPr/>
          <p:nvPr/>
        </p:nvSpPr>
        <p:spPr>
          <a:xfrm>
            <a:off x="838200" y="1905000"/>
            <a:ext cx="1371600" cy="83820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1500" b="1" dirty="0"/>
              <a:t>الأسماك</a:t>
            </a:r>
            <a:endParaRPr lang="en-GB" sz="1500" b="1" dirty="0"/>
          </a:p>
        </p:txBody>
      </p:sp>
      <p:sp>
        <p:nvSpPr>
          <p:cNvPr id="16" name="Up Arrow 15"/>
          <p:cNvSpPr/>
          <p:nvPr/>
        </p:nvSpPr>
        <p:spPr>
          <a:xfrm rot="3426628">
            <a:off x="6191250" y="2524125"/>
            <a:ext cx="325438" cy="554038"/>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17" name="Up Arrow 16"/>
          <p:cNvSpPr/>
          <p:nvPr/>
        </p:nvSpPr>
        <p:spPr>
          <a:xfrm rot="2734275">
            <a:off x="5703888" y="1789112"/>
            <a:ext cx="330200" cy="536575"/>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18" name="Up Arrow 17"/>
          <p:cNvSpPr/>
          <p:nvPr/>
        </p:nvSpPr>
        <p:spPr>
          <a:xfrm rot="19739320">
            <a:off x="2938463" y="1727200"/>
            <a:ext cx="349250" cy="555625"/>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19" name="Up Arrow 18"/>
          <p:cNvSpPr/>
          <p:nvPr/>
        </p:nvSpPr>
        <p:spPr>
          <a:xfrm rot="18671920">
            <a:off x="2338387" y="2422526"/>
            <a:ext cx="284163" cy="588962"/>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0" name="Up Arrow 19"/>
          <p:cNvSpPr/>
          <p:nvPr/>
        </p:nvSpPr>
        <p:spPr>
          <a:xfrm>
            <a:off x="4352925" y="1833563"/>
            <a:ext cx="339725" cy="422275"/>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1" name="Up Arrow 20"/>
          <p:cNvSpPr/>
          <p:nvPr/>
        </p:nvSpPr>
        <p:spPr>
          <a:xfrm rot="16200000">
            <a:off x="2133600" y="4419600"/>
            <a:ext cx="838200" cy="685800"/>
          </a:xfrm>
          <a:prstGeom prst="up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a:p>
        </p:txBody>
      </p:sp>
      <p:sp>
        <p:nvSpPr>
          <p:cNvPr id="23" name="Rounded Rectangle 22"/>
          <p:cNvSpPr/>
          <p:nvPr/>
        </p:nvSpPr>
        <p:spPr>
          <a:xfrm>
            <a:off x="838200" y="4191000"/>
            <a:ext cx="1295400" cy="11430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2400" dirty="0"/>
              <a:t>الجلود</a:t>
            </a:r>
          </a:p>
          <a:p>
            <a:pPr algn="ctr">
              <a:defRPr/>
            </a:pPr>
            <a:r>
              <a:rPr lang="ar-EG" sz="2400" dirty="0"/>
              <a:t>الصوف</a:t>
            </a:r>
          </a:p>
          <a:p>
            <a:pPr algn="ctr">
              <a:defRPr/>
            </a:pPr>
            <a:r>
              <a:rPr lang="ar-EG" sz="2400" dirty="0"/>
              <a:t>الوبر</a:t>
            </a:r>
            <a:endParaRPr lang="en-GB" sz="2400" dirty="0"/>
          </a:p>
        </p:txBody>
      </p:sp>
      <p:sp>
        <p:nvSpPr>
          <p:cNvPr id="24" name="Rounded Rectangle 23"/>
          <p:cNvSpPr/>
          <p:nvPr/>
        </p:nvSpPr>
        <p:spPr>
          <a:xfrm>
            <a:off x="6858000" y="4114800"/>
            <a:ext cx="1295400" cy="11430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ar-EG" sz="2400" dirty="0"/>
              <a:t>السماد</a:t>
            </a:r>
          </a:p>
        </p:txBody>
      </p:sp>
      <p:sp>
        <p:nvSpPr>
          <p:cNvPr id="25" name="Up Arrow 24"/>
          <p:cNvSpPr/>
          <p:nvPr/>
        </p:nvSpPr>
        <p:spPr>
          <a:xfrm rot="5400000">
            <a:off x="6005513" y="4343400"/>
            <a:ext cx="838200" cy="685800"/>
          </a:xfrm>
          <a:prstGeom prst="up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a:p>
        </p:txBody>
      </p:sp>
      <p:sp>
        <p:nvSpPr>
          <p:cNvPr id="10259" name="Subtitle 2"/>
          <p:cNvSpPr txBox="1">
            <a:spLocks/>
          </p:cNvSpPr>
          <p:nvPr/>
        </p:nvSpPr>
        <p:spPr bwMode="auto">
          <a:xfrm>
            <a:off x="762000" y="471488"/>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026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838200" y="762000"/>
            <a:ext cx="7620000" cy="5257800"/>
          </a:xfrm>
        </p:spPr>
        <p:txBody>
          <a:bodyPr>
            <a:normAutofit/>
          </a:bodyPr>
          <a:lstStyle/>
          <a:p>
            <a:pPr marL="261938" indent="-261938" algn="just" eaLnBrk="1" fontAlgn="auto" hangingPunct="1">
              <a:lnSpc>
                <a:spcPct val="160000"/>
              </a:lnSpc>
              <a:spcAft>
                <a:spcPts val="0"/>
              </a:spcAft>
              <a:buFont typeface="Wingdings 2"/>
              <a:buChar char=""/>
              <a:defRPr/>
            </a:pPr>
            <a:r>
              <a:rPr lang="ar-EG" sz="1800" b="1" dirty="0" smtClean="0">
                <a:latin typeface="Times New Roman" pitchFamily="18" charset="0"/>
                <a:cs typeface="Times New Roman" pitchFamily="18" charset="0"/>
              </a:rPr>
              <a:t>وبما أن المنتجات الحيوانية تعد المصدر </a:t>
            </a:r>
            <a:r>
              <a:rPr lang="ar-EG" sz="1800" b="1" dirty="0" smtClean="0">
                <a:solidFill>
                  <a:srgbClr val="FF0000"/>
                </a:solidFill>
                <a:latin typeface="Times New Roman" pitchFamily="18" charset="0"/>
                <a:cs typeface="Times New Roman" pitchFamily="18" charset="0"/>
              </a:rPr>
              <a:t>الوحيد</a:t>
            </a:r>
            <a:r>
              <a:rPr lang="ar-EG" sz="1800" b="1" dirty="0" smtClean="0">
                <a:latin typeface="Times New Roman" pitchFamily="18" charset="0"/>
                <a:cs typeface="Times New Roman" pitchFamily="18" charset="0"/>
              </a:rPr>
              <a:t> للبروتين الحيواني وهو الغذاء الحيوي الضروري للإنسان، فهى </a:t>
            </a:r>
            <a:r>
              <a:rPr lang="ar-EG" sz="1800" b="1" u="sng" dirty="0" smtClean="0">
                <a:latin typeface="Times New Roman" pitchFamily="18" charset="0"/>
                <a:cs typeface="Times New Roman" pitchFamily="18" charset="0"/>
              </a:rPr>
              <a:t>تعتبر من المواد الغذائية الهامة والضرورية واللازمة </a:t>
            </a:r>
            <a:r>
              <a:rPr lang="ar-EG" sz="1800" b="1" u="sng" dirty="0" smtClean="0">
                <a:solidFill>
                  <a:srgbClr val="FF0000"/>
                </a:solidFill>
                <a:latin typeface="Times New Roman" pitchFamily="18" charset="0"/>
                <a:cs typeface="Times New Roman" pitchFamily="18" charset="0"/>
              </a:rPr>
              <a:t>لتكوين الجسم تكوينا سليماً طبيعياً</a:t>
            </a:r>
            <a:r>
              <a:rPr lang="ar-EG" sz="1800" b="1" dirty="0" smtClean="0">
                <a:latin typeface="Times New Roman" pitchFamily="18" charset="0"/>
                <a:cs typeface="Times New Roman" pitchFamily="18" charset="0"/>
              </a:rPr>
              <a:t>.</a:t>
            </a:r>
          </a:p>
          <a:p>
            <a:pPr marL="261938" indent="-261938" algn="just" eaLnBrk="1" fontAlgn="auto" hangingPunct="1">
              <a:lnSpc>
                <a:spcPct val="160000"/>
              </a:lnSpc>
              <a:spcAft>
                <a:spcPts val="0"/>
              </a:spcAft>
              <a:buFont typeface="Wingdings 2"/>
              <a:buChar char=""/>
              <a:defRPr/>
            </a:pPr>
            <a:r>
              <a:rPr lang="ar-EG" sz="1800" b="1" dirty="0" smtClean="0">
                <a:latin typeface="Times New Roman" pitchFamily="18" charset="0"/>
                <a:cs typeface="Times New Roman" pitchFamily="18" charset="0"/>
              </a:rPr>
              <a:t>إذ لكي يكون الغذاء متوازناً وصحياً فإنه يتطلب احتوائه علي المواد البروتينيه، بالإضافة إلى المكونات الأخرى المعروفة.</a:t>
            </a:r>
          </a:p>
          <a:p>
            <a:pPr marL="261938" indent="-261938" algn="just" eaLnBrk="1" fontAlgn="auto" hangingPunct="1">
              <a:lnSpc>
                <a:spcPct val="160000"/>
              </a:lnSpc>
              <a:spcAft>
                <a:spcPts val="0"/>
              </a:spcAft>
              <a:buFont typeface="Wingdings 2"/>
              <a:buChar char=""/>
              <a:defRPr/>
            </a:pPr>
            <a:r>
              <a:rPr lang="ar-EG" sz="1800" b="1" dirty="0" smtClean="0">
                <a:latin typeface="Times New Roman" pitchFamily="18" charset="0"/>
                <a:cs typeface="Times New Roman" pitchFamily="18" charset="0"/>
              </a:rPr>
              <a:t>هذا ولا يفضل من الناحية الصحية إحلال البروتينات النباتية أحلالاً تاماً محل البروتينات الحيوانية، نظراً لانفراد الأخيرة </a:t>
            </a:r>
            <a:r>
              <a:rPr lang="ar-EG" sz="1800" b="1" u="sng" dirty="0" smtClean="0">
                <a:latin typeface="Times New Roman" pitchFamily="18" charset="0"/>
                <a:cs typeface="Times New Roman" pitchFamily="18" charset="0"/>
              </a:rPr>
              <a:t>باحتوائها علي الأحماض الأمينية الضرورية والتي لاغني عنها للجسم.</a:t>
            </a:r>
          </a:p>
          <a:p>
            <a:pPr marL="261938" indent="-261938" algn="just" eaLnBrk="1" fontAlgn="auto" hangingPunct="1">
              <a:lnSpc>
                <a:spcPct val="160000"/>
              </a:lnSpc>
              <a:spcAft>
                <a:spcPts val="0"/>
              </a:spcAft>
              <a:buFont typeface="Wingdings 2"/>
              <a:buChar char=""/>
              <a:defRPr/>
            </a:pPr>
            <a:r>
              <a:rPr lang="ar-EG" sz="1800" b="1" dirty="0" smtClean="0">
                <a:latin typeface="Times New Roman" pitchFamily="18" charset="0"/>
                <a:cs typeface="Times New Roman" pitchFamily="18" charset="0"/>
              </a:rPr>
              <a:t>مما يبرز الأهمية الغذائية للحوم الماشية والتي تقدر الاحتياجات اللازمة للفرد البالغ منها من وجهة نظر علم التغذية بنحو </a:t>
            </a:r>
            <a:r>
              <a:rPr lang="ar-EG" b="1" dirty="0" smtClean="0">
                <a:solidFill>
                  <a:srgbClr val="FF0000"/>
                </a:solidFill>
                <a:latin typeface="Times New Roman" pitchFamily="18" charset="0"/>
                <a:cs typeface="Times New Roman" pitchFamily="18" charset="0"/>
              </a:rPr>
              <a:t>23</a:t>
            </a:r>
            <a:r>
              <a:rPr lang="ar-EG" b="1" dirty="0" smtClean="0">
                <a:latin typeface="Times New Roman" pitchFamily="18" charset="0"/>
                <a:cs typeface="Times New Roman" pitchFamily="18" charset="0"/>
              </a:rPr>
              <a:t> </a:t>
            </a:r>
            <a:r>
              <a:rPr lang="ar-EG" sz="1800" b="1" dirty="0" smtClean="0">
                <a:latin typeface="Times New Roman" pitchFamily="18" charset="0"/>
                <a:cs typeface="Times New Roman" pitchFamily="18" charset="0"/>
              </a:rPr>
              <a:t>جم/يوم.</a:t>
            </a:r>
          </a:p>
          <a:p>
            <a:pPr marL="0" indent="360363" algn="just" eaLnBrk="1" fontAlgn="auto" hangingPunct="1">
              <a:lnSpc>
                <a:spcPct val="160000"/>
              </a:lnSpc>
              <a:spcAft>
                <a:spcPts val="0"/>
              </a:spcAft>
              <a:buFont typeface="Wingdings 2" pitchFamily="18" charset="2"/>
              <a:buNone/>
              <a:defRPr/>
            </a:pPr>
            <a:r>
              <a:rPr lang="ar-EG" sz="1800" b="1" dirty="0" smtClean="0">
                <a:solidFill>
                  <a:srgbClr val="FF0000"/>
                </a:solidFill>
                <a:latin typeface="Times New Roman" pitchFamily="18" charset="0"/>
                <a:cs typeface="Times New Roman" pitchFamily="18" charset="0"/>
              </a:rPr>
              <a:t>ويتبين مما سبق درجة الأهمية الغذائية للبروتين الحيواني في تحديد نمو أنسجة الجسم المختلفة.</a:t>
            </a:r>
          </a:p>
        </p:txBody>
      </p:sp>
      <p:sp>
        <p:nvSpPr>
          <p:cNvPr id="11267"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1268"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838200" y="1066800"/>
            <a:ext cx="7620000" cy="4648200"/>
          </a:xfrm>
        </p:spPr>
        <p:txBody>
          <a:bodyPr>
            <a:normAutofit fontScale="92500" lnSpcReduction="20000"/>
          </a:bodyPr>
          <a:lstStyle/>
          <a:p>
            <a:pPr marL="0" indent="360363" algn="just" eaLnBrk="1" fontAlgn="auto" hangingPunct="1">
              <a:lnSpc>
                <a:spcPct val="170000"/>
              </a:lnSpc>
              <a:spcAft>
                <a:spcPts val="0"/>
              </a:spcAft>
              <a:buFont typeface="Wingdings 2" pitchFamily="18" charset="2"/>
              <a:buNone/>
              <a:defRPr/>
            </a:pPr>
            <a:r>
              <a:rPr lang="ar-EG" sz="2100" b="1" u="sng" dirty="0" smtClean="0">
                <a:latin typeface="Times New Roman" pitchFamily="18" charset="0"/>
                <a:cs typeface="Times New Roman" pitchFamily="18" charset="0"/>
              </a:rPr>
              <a:t>مشاكل الإنتاج الحيواني</a:t>
            </a:r>
            <a:r>
              <a:rPr lang="ar-EG" sz="2100" b="1" dirty="0" smtClean="0">
                <a:latin typeface="Times New Roman" pitchFamily="18" charset="0"/>
                <a:cs typeface="Times New Roman" pitchFamily="18" charset="0"/>
              </a:rPr>
              <a:t> تخضع لإطار المشكلة الاقتصادية بصفة عامة، وهي </a:t>
            </a:r>
            <a:r>
              <a:rPr lang="ar-EG" sz="2100" b="1" u="sng" dirty="0" smtClean="0">
                <a:solidFill>
                  <a:srgbClr val="FF0000"/>
                </a:solidFill>
                <a:latin typeface="Times New Roman" pitchFamily="18" charset="0"/>
                <a:cs typeface="Times New Roman" pitchFamily="18" charset="0"/>
              </a:rPr>
              <a:t>محدودية الموارد المتاحة</a:t>
            </a:r>
            <a:r>
              <a:rPr lang="ar-EG" sz="2100" b="1" dirty="0" smtClean="0">
                <a:latin typeface="Times New Roman" pitchFamily="18" charset="0"/>
                <a:cs typeface="Times New Roman" pitchFamily="18" charset="0"/>
              </a:rPr>
              <a:t> وبالتى </a:t>
            </a:r>
            <a:r>
              <a:rPr lang="ar-EG" sz="2100" b="1" dirty="0" smtClean="0">
                <a:solidFill>
                  <a:srgbClr val="002060"/>
                </a:solidFill>
                <a:latin typeface="Times New Roman" pitchFamily="18" charset="0"/>
                <a:cs typeface="Times New Roman" pitchFamily="18" charset="0"/>
              </a:rPr>
              <a:t>عدم قدرتها علي إشباع الرغبات </a:t>
            </a:r>
            <a:r>
              <a:rPr lang="ar-EG" sz="2100" b="1" dirty="0" smtClean="0">
                <a:latin typeface="Times New Roman" pitchFamily="18" charset="0"/>
                <a:cs typeface="Times New Roman" pitchFamily="18" charset="0"/>
              </a:rPr>
              <a:t>المتنوعة والمتجددة غير المحدودة نسبياً للأفراد </a:t>
            </a:r>
            <a:r>
              <a:rPr lang="ar-EG" sz="2100" b="1" u="sng" dirty="0" smtClean="0">
                <a:latin typeface="Times New Roman" pitchFamily="18" charset="0"/>
                <a:cs typeface="Times New Roman" pitchFamily="18" charset="0"/>
              </a:rPr>
              <a:t>نتيجة الزيادة الكبيرة في معدلات النمو السكاني ودخول الأفراد ومستواهم الثقافي والغذائي</a:t>
            </a:r>
            <a:r>
              <a:rPr lang="ar-EG" sz="2100" b="1" dirty="0" smtClean="0">
                <a:latin typeface="Times New Roman" pitchFamily="18" charset="0"/>
                <a:cs typeface="Times New Roman" pitchFamily="18" charset="0"/>
              </a:rPr>
              <a:t>.</a:t>
            </a:r>
          </a:p>
          <a:p>
            <a:pPr marL="0" indent="360363" algn="just" eaLnBrk="1" fontAlgn="auto" hangingPunct="1">
              <a:lnSpc>
                <a:spcPct val="170000"/>
              </a:lnSpc>
              <a:spcAft>
                <a:spcPts val="0"/>
              </a:spcAft>
              <a:buFont typeface="Wingdings 2" pitchFamily="18" charset="2"/>
              <a:buNone/>
              <a:defRPr/>
            </a:pPr>
            <a:r>
              <a:rPr lang="ar-EG" sz="2100" b="1" dirty="0" smtClean="0">
                <a:latin typeface="Times New Roman" pitchFamily="18" charset="0"/>
                <a:cs typeface="Times New Roman" pitchFamily="18" charset="0"/>
              </a:rPr>
              <a:t>ومن ناحية أخرى، نجد أن الإنتاج المصري من المنتجات الحيوانية </a:t>
            </a:r>
            <a:r>
              <a:rPr lang="ar-EG" sz="2600" b="1" dirty="0" smtClean="0">
                <a:solidFill>
                  <a:srgbClr val="FF0000"/>
                </a:solidFill>
                <a:latin typeface="Times New Roman" pitchFamily="18" charset="0"/>
                <a:cs typeface="Times New Roman" pitchFamily="18" charset="0"/>
              </a:rPr>
              <a:t>لا يتماشي </a:t>
            </a:r>
            <a:r>
              <a:rPr lang="ar-EG" sz="2100" b="1" dirty="0" smtClean="0">
                <a:latin typeface="Times New Roman" pitchFamily="18" charset="0"/>
                <a:cs typeface="Times New Roman" pitchFamily="18" charset="0"/>
              </a:rPr>
              <a:t>مع التوسع المطرد في حجم الاستهلاك لتلك المنتجات، وخاصة الكميات المعروضة من اللحوم الحمراء ومعدلات زيادتها التي لا تكفي  لمجابهة التوسع المضطرد في الطاقة الاستهلاكية للحوم الحمراء مما يؤدي إلي ظهور مشكلة ارتفاع أسعار اللحوم الحمراء من ناحية، وانخفاض نصيب الفرد منها من ناحية أخرى.</a:t>
            </a:r>
          </a:p>
          <a:p>
            <a:pPr marL="0" indent="360363" algn="ctr" eaLnBrk="1" fontAlgn="auto" hangingPunct="1">
              <a:lnSpc>
                <a:spcPct val="110000"/>
              </a:lnSpc>
              <a:spcAft>
                <a:spcPts val="0"/>
              </a:spcAft>
              <a:buFont typeface="Wingdings 2" pitchFamily="18" charset="2"/>
              <a:buNone/>
              <a:defRPr/>
            </a:pPr>
            <a:r>
              <a:rPr lang="ar-EG" sz="2100" b="1" dirty="0" smtClean="0">
                <a:latin typeface="Times New Roman" pitchFamily="18" charset="0"/>
                <a:cs typeface="Times New Roman" pitchFamily="18" charset="0"/>
              </a:rPr>
              <a:t>الناتج من اللحوم الحمراء </a:t>
            </a:r>
            <a:r>
              <a:rPr lang="ar-EG" sz="3000" b="1" dirty="0" smtClean="0">
                <a:solidFill>
                  <a:srgbClr val="FF0000"/>
                </a:solidFill>
                <a:latin typeface="Times New Roman" pitchFamily="18" charset="0"/>
                <a:cs typeface="Times New Roman" pitchFamily="18" charset="0"/>
              </a:rPr>
              <a:t>أقل من </a:t>
            </a:r>
            <a:r>
              <a:rPr lang="ar-EG" sz="2100" b="1" dirty="0" smtClean="0">
                <a:latin typeface="Times New Roman" pitchFamily="18" charset="0"/>
                <a:cs typeface="Times New Roman" pitchFamily="18" charset="0"/>
              </a:rPr>
              <a:t>المطلوب للاستهلاك من اللحوم الحمراء</a:t>
            </a:r>
          </a:p>
        </p:txBody>
      </p:sp>
      <p:sp>
        <p:nvSpPr>
          <p:cNvPr id="12291"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2292"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457200" y="838200"/>
            <a:ext cx="8001000" cy="3276600"/>
          </a:xfrm>
        </p:spPr>
        <p:txBody>
          <a:bodyPr>
            <a:noAutofit/>
          </a:bodyPr>
          <a:lstStyle/>
          <a:p>
            <a:pPr marL="0" indent="87313" algn="just" eaLnBrk="1" fontAlgn="auto" hangingPunct="1">
              <a:lnSpc>
                <a:spcPct val="170000"/>
              </a:lnSpc>
              <a:spcAft>
                <a:spcPts val="0"/>
              </a:spcAft>
              <a:buFont typeface="Wingdings 2" pitchFamily="18" charset="2"/>
              <a:buNone/>
              <a:defRPr/>
            </a:pPr>
            <a:r>
              <a:rPr lang="ar-SA" sz="2400" b="1" dirty="0" smtClean="0">
                <a:latin typeface="Times New Roman" pitchFamily="18" charset="0"/>
                <a:cs typeface="Times New Roman" pitchFamily="18" charset="0"/>
              </a:rPr>
              <a:t>استئناس حيوانات المزرعة</a:t>
            </a:r>
            <a:endParaRPr lang="ar-EG" sz="2400" b="1" dirty="0" smtClean="0">
              <a:latin typeface="Times New Roman" pitchFamily="18" charset="0"/>
              <a:cs typeface="Times New Roman" pitchFamily="18" charset="0"/>
            </a:endParaRPr>
          </a:p>
          <a:p>
            <a:pPr marL="0" indent="360363" algn="just" eaLnBrk="1" fontAlgn="auto" hangingPunct="1">
              <a:lnSpc>
                <a:spcPct val="170000"/>
              </a:lnSpc>
              <a:spcAft>
                <a:spcPts val="0"/>
              </a:spcAft>
              <a:buFont typeface="Wingdings 2" pitchFamily="18" charset="2"/>
              <a:buNone/>
              <a:defRPr/>
            </a:pPr>
            <a:r>
              <a:rPr lang="ar-SA" sz="1800" b="1" dirty="0" smtClean="0">
                <a:latin typeface="Times New Roman" pitchFamily="18" charset="0"/>
                <a:cs typeface="Times New Roman" pitchFamily="18" charset="0"/>
              </a:rPr>
              <a:t>تذكر المراجع العلمية أن تاريخ استئناس الحيوانات الزراعية  غير معروف على وجه الدقة ولكن المرجح أنه بدأ </a:t>
            </a:r>
            <a:r>
              <a:rPr lang="ar-SA" sz="1800" b="1" dirty="0" smtClean="0">
                <a:solidFill>
                  <a:srgbClr val="FF0000"/>
                </a:solidFill>
                <a:latin typeface="Times New Roman" pitchFamily="18" charset="0"/>
                <a:cs typeface="Times New Roman" pitchFamily="18" charset="0"/>
              </a:rPr>
              <a:t>بعد عام 10000  قبل الميلاد</a:t>
            </a:r>
            <a:r>
              <a:rPr lang="ar-SA" sz="1800" b="1" dirty="0" smtClean="0">
                <a:latin typeface="Times New Roman" pitchFamily="18" charset="0"/>
                <a:cs typeface="Times New Roman" pitchFamily="18" charset="0"/>
              </a:rPr>
              <a:t>.  وقد سجل المصريون القدماء استئناسهم لحيوانات المزرعة فى الرسوم الموجودة على جدران المعابد، وتجمع الآراء على ان مناطق الإستئناس بالنسبة لغالبية الحيوانات الزراعية هى الدنيا القديمة، أى </a:t>
            </a:r>
            <a:r>
              <a:rPr lang="ar-SA" sz="1800" b="1" dirty="0" smtClean="0">
                <a:solidFill>
                  <a:srgbClr val="FF0000"/>
                </a:solidFill>
                <a:latin typeface="Times New Roman" pitchFamily="18" charset="0"/>
                <a:cs typeface="Times New Roman" pitchFamily="18" charset="0"/>
              </a:rPr>
              <a:t>آسيا وأفريقيا وأوروبا</a:t>
            </a:r>
            <a:r>
              <a:rPr lang="ar-SA" sz="1800" b="1" dirty="0" smtClean="0">
                <a:latin typeface="Times New Roman" pitchFamily="18" charset="0"/>
                <a:cs typeface="Times New Roman" pitchFamily="18" charset="0"/>
              </a:rPr>
              <a:t>. والجدول رقم 1 يعرض تاريخ ومكان استئناس بعض الأنواع الحيوانية.</a:t>
            </a:r>
            <a:endParaRPr lang="ar-EG" sz="1800" b="1" dirty="0" smtClean="0">
              <a:latin typeface="Times New Roman" pitchFamily="18" charset="0"/>
              <a:cs typeface="Times New Roman" pitchFamily="18" charset="0"/>
            </a:endParaRPr>
          </a:p>
        </p:txBody>
      </p:sp>
      <p:sp>
        <p:nvSpPr>
          <p:cNvPr id="13315"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3316"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pic>
        <p:nvPicPr>
          <p:cNvPr id="7" name="Picture 2" descr="C:\Users\M. elaref\Desktop\ancient egyptian farming pictures\2-animals_cattle.jpg"/>
          <p:cNvPicPr>
            <a:picLocks noChangeAspect="1" noChangeArrowheads="1"/>
          </p:cNvPicPr>
          <p:nvPr/>
        </p:nvPicPr>
        <p:blipFill>
          <a:blip r:embed="rId2"/>
          <a:srcRect/>
          <a:stretch>
            <a:fillRect/>
          </a:stretch>
        </p:blipFill>
        <p:spPr bwMode="auto">
          <a:xfrm>
            <a:off x="4952164" y="3811006"/>
            <a:ext cx="3309955" cy="2132594"/>
          </a:xfrm>
          <a:prstGeom prst="rect">
            <a:avLst/>
          </a:prstGeom>
          <a:ln>
            <a:noFill/>
          </a:ln>
          <a:effectLst>
            <a:softEdge rad="112500"/>
          </a:effectLst>
        </p:spPr>
      </p:pic>
      <p:pic>
        <p:nvPicPr>
          <p:cNvPr id="8" name="Picture 6" descr="C:\Users\M. elaref\Desktop\ancient egyptian farming pictures\6-ancient-egyptian-farming-pictures-3.jpg"/>
          <p:cNvPicPr>
            <a:picLocks noChangeAspect="1" noChangeArrowheads="1"/>
          </p:cNvPicPr>
          <p:nvPr/>
        </p:nvPicPr>
        <p:blipFill>
          <a:blip r:embed="rId3"/>
          <a:srcRect/>
          <a:stretch>
            <a:fillRect/>
          </a:stretch>
        </p:blipFill>
        <p:spPr bwMode="auto">
          <a:xfrm>
            <a:off x="1143000" y="3771330"/>
            <a:ext cx="3305628" cy="2172270"/>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295400" y="838200"/>
            <a:ext cx="7162800" cy="838200"/>
          </a:xfrm>
        </p:spPr>
        <p:txBody>
          <a:bodyPr/>
          <a:lstStyle/>
          <a:p>
            <a:pPr marL="0" indent="87313" algn="ctr" eaLnBrk="1" hangingPunct="1">
              <a:lnSpc>
                <a:spcPct val="170000"/>
              </a:lnSpc>
              <a:buFont typeface="Wingdings 2" pitchFamily="18" charset="2"/>
              <a:buNone/>
            </a:pPr>
            <a:r>
              <a:rPr lang="ar-SA" sz="2400" b="1" smtClean="0">
                <a:latin typeface="Times New Roman" pitchFamily="18" charset="0"/>
                <a:cs typeface="Times New Roman" pitchFamily="18" charset="0"/>
              </a:rPr>
              <a:t>جدول 1. تاريخ ومكان استئناس بعض الأنواع الحيوان</a:t>
            </a:r>
            <a:r>
              <a:rPr lang="ar-EG" sz="2400" b="1" smtClean="0">
                <a:latin typeface="Times New Roman" pitchFamily="18" charset="0"/>
                <a:cs typeface="Times New Roman" pitchFamily="18" charset="0"/>
              </a:rPr>
              <a:t>ية</a:t>
            </a:r>
            <a:endParaRPr lang="en-GB" sz="2400" smtClean="0"/>
          </a:p>
          <a:p>
            <a:pPr marL="0" indent="87313" algn="just" eaLnBrk="1" hangingPunct="1">
              <a:lnSpc>
                <a:spcPct val="170000"/>
              </a:lnSpc>
              <a:buFont typeface="Wingdings 2" pitchFamily="18" charset="2"/>
              <a:buNone/>
            </a:pPr>
            <a:endParaRPr lang="ar-EG" sz="2400" b="1" smtClean="0">
              <a:latin typeface="Times New Roman" pitchFamily="18" charset="0"/>
              <a:cs typeface="Times New Roman" pitchFamily="18" charset="0"/>
            </a:endParaRPr>
          </a:p>
        </p:txBody>
      </p:sp>
      <p:sp>
        <p:nvSpPr>
          <p:cNvPr id="14339" name="Subtitle 2"/>
          <p:cNvSpPr txBox="1">
            <a:spLocks/>
          </p:cNvSpPr>
          <p:nvPr/>
        </p:nvSpPr>
        <p:spPr bwMode="auto">
          <a:xfrm>
            <a:off x="7620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i="1">
                <a:latin typeface="Book Antiqua" pitchFamily="18" charset="0"/>
                <a:cs typeface="Tahoma" pitchFamily="34" charset="0"/>
              </a:rPr>
              <a:t>محاضرات أساسيات الإنتاج الحيوانى</a:t>
            </a:r>
            <a:endParaRPr lang="en-US" sz="1200" b="1" i="1">
              <a:latin typeface="Book Antiqua" pitchFamily="18" charset="0"/>
            </a:endParaRPr>
          </a:p>
        </p:txBody>
      </p:sp>
      <p:sp>
        <p:nvSpPr>
          <p:cNvPr id="14340" name="Subtitle 2"/>
          <p:cNvSpPr txBox="1">
            <a:spLocks/>
          </p:cNvSpPr>
          <p:nvPr/>
        </p:nvSpPr>
        <p:spPr bwMode="auto">
          <a:xfrm>
            <a:off x="685800" y="6172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100" b="1">
                <a:latin typeface="Verdana" pitchFamily="34" charset="0"/>
                <a:cs typeface="Tahoma" pitchFamily="34" charset="0"/>
              </a:rPr>
              <a:t>د. محمد يوسف العارف – مدرس رعاية الحيوان – كلية الزراعة – جامعة سوهاج</a:t>
            </a:r>
            <a:endParaRPr lang="en-US" sz="1100" b="1">
              <a:latin typeface="Verdana" pitchFamily="34" charset="0"/>
            </a:endParaRPr>
          </a:p>
        </p:txBody>
      </p:sp>
      <p:graphicFrame>
        <p:nvGraphicFramePr>
          <p:cNvPr id="11" name="Table 10"/>
          <p:cNvGraphicFramePr>
            <a:graphicFrameLocks noGrp="1"/>
          </p:cNvGraphicFramePr>
          <p:nvPr/>
        </p:nvGraphicFramePr>
        <p:xfrm>
          <a:off x="1295400" y="1889124"/>
          <a:ext cx="6781800" cy="3597275"/>
        </p:xfrm>
        <a:graphic>
          <a:graphicData uri="http://schemas.openxmlformats.org/drawingml/2006/table">
            <a:tbl>
              <a:tblPr rtl="1">
                <a:tableStyleId>{69C7853C-536D-4A76-A0AE-DD22124D55A5}</a:tableStyleId>
              </a:tblPr>
              <a:tblGrid>
                <a:gridCol w="2766861"/>
                <a:gridCol w="1825577"/>
                <a:gridCol w="2189362"/>
              </a:tblGrid>
              <a:tr h="667966">
                <a:tc>
                  <a:txBody>
                    <a:bodyPr/>
                    <a:lstStyle/>
                    <a:p>
                      <a:pPr algn="just" rtl="1">
                        <a:spcAft>
                          <a:spcPts val="0"/>
                        </a:spcAft>
                      </a:pPr>
                      <a:r>
                        <a:rPr lang="ar-SA" sz="1600" b="1" dirty="0"/>
                        <a:t>النـــوع</a:t>
                      </a:r>
                      <a:endParaRPr lang="en-GB" sz="1600" b="1" dirty="0">
                        <a:latin typeface="Times New Roman"/>
                        <a:ea typeface="Times New Roman"/>
                        <a:cs typeface="Traditional Arabic"/>
                      </a:endParaRPr>
                    </a:p>
                  </a:txBody>
                  <a:tcPr marL="68580" marR="68580" marT="0" marB="0"/>
                </a:tc>
                <a:tc>
                  <a:txBody>
                    <a:bodyPr/>
                    <a:lstStyle/>
                    <a:p>
                      <a:pPr algn="ctr" rtl="1">
                        <a:spcAft>
                          <a:spcPts val="0"/>
                        </a:spcAft>
                      </a:pPr>
                      <a:r>
                        <a:rPr lang="ar-SA" sz="1600" b="1" dirty="0"/>
                        <a:t>مكان الاستئناس</a:t>
                      </a:r>
                      <a:endParaRPr lang="en-GB" sz="1600" b="1" dirty="0">
                        <a:latin typeface="Times New Roman"/>
                        <a:ea typeface="Times New Roman"/>
                        <a:cs typeface="Traditional Arabic"/>
                      </a:endParaRPr>
                    </a:p>
                  </a:txBody>
                  <a:tcPr marL="68580" marR="68580" marT="0" marB="0"/>
                </a:tc>
                <a:tc>
                  <a:txBody>
                    <a:bodyPr/>
                    <a:lstStyle/>
                    <a:p>
                      <a:pPr algn="ctr" rtl="1">
                        <a:spcAft>
                          <a:spcPts val="0"/>
                        </a:spcAft>
                      </a:pPr>
                      <a:r>
                        <a:rPr lang="ar-SA" sz="1600" b="1" dirty="0"/>
                        <a:t>تاريخ الاستئناس</a:t>
                      </a:r>
                      <a:endParaRPr lang="en-GB" sz="1600" b="1" dirty="0">
                        <a:latin typeface="Times New Roman"/>
                        <a:ea typeface="Times New Roman"/>
                        <a:cs typeface="Traditional Arabic"/>
                      </a:endParaRPr>
                    </a:p>
                  </a:txBody>
                  <a:tcPr marL="68580" marR="68580" marT="0" marB="0"/>
                </a:tc>
              </a:tr>
              <a:tr h="455251">
                <a:tc>
                  <a:txBody>
                    <a:bodyPr/>
                    <a:lstStyle/>
                    <a:p>
                      <a:pPr algn="r" rtl="1">
                        <a:spcAft>
                          <a:spcPts val="0"/>
                        </a:spcAft>
                      </a:pPr>
                      <a:r>
                        <a:rPr lang="ar-SA" sz="1600" dirty="0"/>
                        <a:t>الجاموس </a:t>
                      </a:r>
                      <a:r>
                        <a:rPr lang="en-US" sz="1600" dirty="0"/>
                        <a:t>Buffalo</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a:t>الهند الشرقية</a:t>
                      </a:r>
                      <a:endParaRPr lang="en-GB" sz="1600">
                        <a:latin typeface="Times New Roman"/>
                        <a:ea typeface="Times New Roman"/>
                        <a:cs typeface="Traditional Arabic"/>
                      </a:endParaRPr>
                    </a:p>
                  </a:txBody>
                  <a:tcPr marL="68580" marR="68580" marT="0" marB="0"/>
                </a:tc>
                <a:tc>
                  <a:txBody>
                    <a:bodyPr/>
                    <a:lstStyle/>
                    <a:p>
                      <a:pPr algn="r" rtl="1">
                        <a:spcAft>
                          <a:spcPts val="0"/>
                        </a:spcAft>
                      </a:pPr>
                      <a:r>
                        <a:rPr lang="ar-SA" sz="1600"/>
                        <a:t>2500 ق.م</a:t>
                      </a:r>
                      <a:endParaRPr lang="en-GB" sz="1600">
                        <a:latin typeface="Times New Roman"/>
                        <a:ea typeface="Times New Roman"/>
                        <a:cs typeface="Traditional Arabic"/>
                      </a:endParaRPr>
                    </a:p>
                  </a:txBody>
                  <a:tcPr marL="68580" marR="68580" marT="0" marB="0"/>
                </a:tc>
              </a:tr>
              <a:tr h="667966">
                <a:tc>
                  <a:txBody>
                    <a:bodyPr/>
                    <a:lstStyle/>
                    <a:p>
                      <a:pPr algn="r" rtl="1">
                        <a:spcAft>
                          <a:spcPts val="0"/>
                        </a:spcAft>
                      </a:pPr>
                      <a:r>
                        <a:rPr lang="ar-SA" sz="1600" dirty="0" smtClean="0"/>
                        <a:t>الجمل</a:t>
                      </a:r>
                      <a:r>
                        <a:rPr lang="ar-EG" sz="1600" dirty="0" smtClean="0"/>
                        <a:t> أحادى السنام</a:t>
                      </a:r>
                      <a:r>
                        <a:rPr lang="ar-SA" sz="1600" dirty="0" smtClean="0"/>
                        <a:t> </a:t>
                      </a:r>
                      <a:r>
                        <a:rPr lang="en-US" sz="1600" dirty="0" smtClean="0"/>
                        <a:t>Dromedary</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dirty="0"/>
                        <a:t>المنطقة العربية</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a:t>2000 ق.م</a:t>
                      </a:r>
                      <a:endParaRPr lang="en-GB" sz="1600">
                        <a:latin typeface="Times New Roman"/>
                        <a:ea typeface="Times New Roman"/>
                        <a:cs typeface="Traditional Arabic"/>
                      </a:endParaRPr>
                    </a:p>
                  </a:txBody>
                  <a:tcPr marL="68580" marR="68580" marT="0" marB="0"/>
                </a:tc>
              </a:tr>
              <a:tr h="667966">
                <a:tc>
                  <a:txBody>
                    <a:bodyPr/>
                    <a:lstStyle/>
                    <a:p>
                      <a:pPr algn="r" rtl="1">
                        <a:spcAft>
                          <a:spcPts val="0"/>
                        </a:spcAft>
                      </a:pPr>
                      <a:r>
                        <a:rPr lang="ar-SA" sz="1600" dirty="0" smtClean="0"/>
                        <a:t>الجمل</a:t>
                      </a:r>
                      <a:r>
                        <a:rPr lang="ar-EG" sz="1600" dirty="0" smtClean="0"/>
                        <a:t> ثنائى السنام</a:t>
                      </a:r>
                      <a:r>
                        <a:rPr lang="ar-SA" sz="1600" dirty="0" smtClean="0"/>
                        <a:t> </a:t>
                      </a:r>
                      <a:r>
                        <a:rPr lang="en-US" sz="1600" dirty="0" err="1"/>
                        <a:t>Bacterian</a:t>
                      </a:r>
                      <a:r>
                        <a:rPr lang="en-US" sz="1600" dirty="0"/>
                        <a:t> camel</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dirty="0"/>
                        <a:t>إيران</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a:t>1500 ق.م</a:t>
                      </a:r>
                      <a:endParaRPr lang="en-GB" sz="1600">
                        <a:latin typeface="Times New Roman"/>
                        <a:ea typeface="Times New Roman"/>
                        <a:cs typeface="Traditional Arabic"/>
                      </a:endParaRPr>
                    </a:p>
                  </a:txBody>
                  <a:tcPr marL="68580" marR="68580" marT="0" marB="0"/>
                </a:tc>
              </a:tr>
              <a:tr h="470160">
                <a:tc>
                  <a:txBody>
                    <a:bodyPr/>
                    <a:lstStyle/>
                    <a:p>
                      <a:pPr algn="r" rtl="1">
                        <a:spcAft>
                          <a:spcPts val="0"/>
                        </a:spcAft>
                      </a:pPr>
                      <a:r>
                        <a:rPr lang="ar-SA" sz="1600"/>
                        <a:t>الغزلان </a:t>
                      </a:r>
                      <a:r>
                        <a:rPr lang="en-US" sz="1600"/>
                        <a:t>Reindeer</a:t>
                      </a:r>
                      <a:endParaRPr lang="en-GB" sz="1600">
                        <a:latin typeface="Times New Roman"/>
                        <a:ea typeface="Times New Roman"/>
                        <a:cs typeface="Traditional Arabic"/>
                      </a:endParaRPr>
                    </a:p>
                  </a:txBody>
                  <a:tcPr marL="68580" marR="68580" marT="0" marB="0"/>
                </a:tc>
                <a:tc>
                  <a:txBody>
                    <a:bodyPr/>
                    <a:lstStyle/>
                    <a:p>
                      <a:pPr algn="r" rtl="1">
                        <a:spcAft>
                          <a:spcPts val="0"/>
                        </a:spcAft>
                      </a:pPr>
                      <a:r>
                        <a:rPr lang="ar-SA" sz="1600" dirty="0"/>
                        <a:t>أوروبا وآسيا</a:t>
                      </a:r>
                      <a:endParaRPr lang="en-GB" sz="1600" dirty="0">
                        <a:latin typeface="Times New Roman"/>
                        <a:ea typeface="Times New Roman"/>
                        <a:cs typeface="Traditional Arabic"/>
                      </a:endParaRPr>
                    </a:p>
                  </a:txBody>
                  <a:tcPr marL="68580" marR="68580" marT="0" marB="0"/>
                </a:tc>
                <a:tc>
                  <a:txBody>
                    <a:bodyPr/>
                    <a:lstStyle/>
                    <a:p>
                      <a:pPr algn="r" rtl="1">
                        <a:spcAft>
                          <a:spcPts val="0"/>
                        </a:spcAft>
                      </a:pPr>
                      <a:r>
                        <a:rPr lang="ar-SA" sz="1600" dirty="0"/>
                        <a:t>900 ق.م</a:t>
                      </a:r>
                      <a:endParaRPr lang="en-GB" sz="1600" dirty="0">
                        <a:latin typeface="Times New Roman"/>
                        <a:ea typeface="Times New Roman"/>
                        <a:cs typeface="Traditional Arabic"/>
                      </a:endParaRPr>
                    </a:p>
                  </a:txBody>
                  <a:tcPr marL="68580" marR="68580" marT="0" marB="0"/>
                </a:tc>
              </a:tr>
              <a:tr h="667966">
                <a:tc>
                  <a:txBody>
                    <a:bodyPr/>
                    <a:lstStyle/>
                    <a:p>
                      <a:pPr algn="r" rtl="1">
                        <a:spcAft>
                          <a:spcPts val="0"/>
                        </a:spcAft>
                      </a:pPr>
                      <a:r>
                        <a:rPr lang="ar-SA" sz="1600"/>
                        <a:t>الأرانب </a:t>
                      </a:r>
                      <a:r>
                        <a:rPr lang="en-US" sz="1600"/>
                        <a:t>Rabbit</a:t>
                      </a:r>
                      <a:endParaRPr lang="en-GB" sz="1600">
                        <a:latin typeface="Times New Roman"/>
                        <a:ea typeface="Times New Roman"/>
                        <a:cs typeface="Traditional Arabic"/>
                      </a:endParaRPr>
                    </a:p>
                  </a:txBody>
                  <a:tcPr marL="68580" marR="68580" marT="0" marB="0"/>
                </a:tc>
                <a:tc>
                  <a:txBody>
                    <a:bodyPr/>
                    <a:lstStyle/>
                    <a:p>
                      <a:pPr algn="r" rtl="1">
                        <a:spcAft>
                          <a:spcPts val="0"/>
                        </a:spcAft>
                      </a:pPr>
                      <a:r>
                        <a:rPr lang="ar-SA" sz="1600"/>
                        <a:t>جنوب غرب آسيا</a:t>
                      </a:r>
                      <a:endParaRPr lang="en-GB" sz="1600">
                        <a:latin typeface="Times New Roman"/>
                        <a:ea typeface="Times New Roman"/>
                        <a:cs typeface="Traditional Arabic"/>
                      </a:endParaRPr>
                    </a:p>
                  </a:txBody>
                  <a:tcPr marL="68580" marR="68580" marT="0" marB="0"/>
                </a:tc>
                <a:tc>
                  <a:txBody>
                    <a:bodyPr/>
                    <a:lstStyle/>
                    <a:p>
                      <a:pPr algn="r" rtl="1">
                        <a:spcAft>
                          <a:spcPts val="0"/>
                        </a:spcAft>
                      </a:pPr>
                      <a:r>
                        <a:rPr lang="ar-SA" sz="1600" dirty="0"/>
                        <a:t>أوائل القرون الوسطى</a:t>
                      </a:r>
                      <a:endParaRPr lang="en-GB" sz="1600" dirty="0">
                        <a:latin typeface="Times New Roman"/>
                        <a:ea typeface="Times New Roman"/>
                        <a:cs typeface="Traditional Arabic"/>
                      </a:endParaRPr>
                    </a:p>
                  </a:txBody>
                  <a:tcPr marL="68580" marR="68580" marT="0" marB="0"/>
                </a:tc>
              </a:tr>
            </a:tbl>
          </a:graphicData>
        </a:graphic>
      </p:graphicFrame>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Aspect</Template>
  <TotalTime>1721</TotalTime>
  <Words>3555</Words>
  <Application>Microsoft Office PowerPoint</Application>
  <PresentationFormat>On-screen Show (4:3)</PresentationFormat>
  <Paragraphs>511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المؤتمر الخامس عشر للجمعية المصرية للإنتاج الحيوانى</dc:title>
  <dc:creator>Abo_Ammar</dc:creator>
  <cp:lastModifiedBy>M Elaref</cp:lastModifiedBy>
  <cp:revision>601</cp:revision>
  <dcterms:created xsi:type="dcterms:W3CDTF">2006-08-16T00:00:00Z</dcterms:created>
  <dcterms:modified xsi:type="dcterms:W3CDTF">2020-03-25T21:40:25Z</dcterms:modified>
</cp:coreProperties>
</file>